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698" r:id="rId3"/>
    <p:sldMasterId id="2147483686" r:id="rId4"/>
    <p:sldMasterId id="2147483725" r:id="rId5"/>
    <p:sldMasterId id="2147483768" r:id="rId6"/>
    <p:sldMasterId id="2147483713" r:id="rId7"/>
    <p:sldMasterId id="2147483753" r:id="rId8"/>
    <p:sldMasterId id="2147483895" r:id="rId9"/>
    <p:sldMasterId id="2147483908" r:id="rId10"/>
    <p:sldMasterId id="2147483921" r:id="rId11"/>
  </p:sldMasterIdLst>
  <p:notesMasterIdLst>
    <p:notesMasterId r:id="rId55"/>
  </p:notesMasterIdLst>
  <p:handoutMasterIdLst>
    <p:handoutMasterId r:id="rId56"/>
  </p:handoutMasterIdLst>
  <p:sldIdLst>
    <p:sldId id="474" r:id="rId12"/>
    <p:sldId id="400" r:id="rId13"/>
    <p:sldId id="364" r:id="rId14"/>
    <p:sldId id="628" r:id="rId15"/>
    <p:sldId id="623" r:id="rId16"/>
    <p:sldId id="627" r:id="rId17"/>
    <p:sldId id="597" r:id="rId18"/>
    <p:sldId id="525" r:id="rId19"/>
    <p:sldId id="526" r:id="rId20"/>
    <p:sldId id="602" r:id="rId21"/>
    <p:sldId id="622" r:id="rId22"/>
    <p:sldId id="529" r:id="rId23"/>
    <p:sldId id="508" r:id="rId24"/>
    <p:sldId id="533" r:id="rId25"/>
    <p:sldId id="598" r:id="rId26"/>
    <p:sldId id="611" r:id="rId27"/>
    <p:sldId id="614" r:id="rId28"/>
    <p:sldId id="615" r:id="rId29"/>
    <p:sldId id="621" r:id="rId30"/>
    <p:sldId id="605" r:id="rId31"/>
    <p:sldId id="545" r:id="rId32"/>
    <p:sldId id="546" r:id="rId33"/>
    <p:sldId id="547" r:id="rId34"/>
    <p:sldId id="483" r:id="rId35"/>
    <p:sldId id="549" r:id="rId36"/>
    <p:sldId id="550" r:id="rId37"/>
    <p:sldId id="583" r:id="rId38"/>
    <p:sldId id="608" r:id="rId39"/>
    <p:sldId id="609" r:id="rId40"/>
    <p:sldId id="618" r:id="rId41"/>
    <p:sldId id="619" r:id="rId42"/>
    <p:sldId id="620" r:id="rId43"/>
    <p:sldId id="556" r:id="rId44"/>
    <p:sldId id="557" r:id="rId45"/>
    <p:sldId id="591" r:id="rId46"/>
    <p:sldId id="613" r:id="rId47"/>
    <p:sldId id="569" r:id="rId48"/>
    <p:sldId id="596" r:id="rId49"/>
    <p:sldId id="572" r:id="rId50"/>
    <p:sldId id="563" r:id="rId51"/>
    <p:sldId id="514" r:id="rId52"/>
    <p:sldId id="612" r:id="rId53"/>
    <p:sldId id="616" r:id="rId5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85"/>
    <a:srgbClr val="CA006C"/>
    <a:srgbClr val="1E5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085" autoAdjust="0"/>
    <p:restoredTop sz="88510" autoAdjust="0"/>
  </p:normalViewPr>
  <p:slideViewPr>
    <p:cSldViewPr>
      <p:cViewPr varScale="1">
        <p:scale>
          <a:sx n="62" d="100"/>
          <a:sy n="62" d="100"/>
        </p:scale>
        <p:origin x="1728" y="72"/>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4194"/>
    </p:cViewPr>
  </p:sorterViewPr>
  <p:notesViewPr>
    <p:cSldViewPr>
      <p:cViewPr>
        <p:scale>
          <a:sx n="90" d="100"/>
          <a:sy n="90" d="100"/>
        </p:scale>
        <p:origin x="1200" y="-65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6" cy="496967"/>
          </a:xfrm>
          <a:prstGeom prst="rect">
            <a:avLst/>
          </a:prstGeom>
        </p:spPr>
        <p:txBody>
          <a:bodyPr vert="horz" lIns="91431" tIns="45715" rIns="91431" bIns="45715" rtlCol="0"/>
          <a:lstStyle>
            <a:lvl1pPr algn="l">
              <a:defRPr sz="1200"/>
            </a:lvl1pPr>
          </a:lstStyle>
          <a:p>
            <a:endParaRPr lang="en-AU"/>
          </a:p>
        </p:txBody>
      </p:sp>
      <p:sp>
        <p:nvSpPr>
          <p:cNvPr id="3" name="Date Placeholder 2"/>
          <p:cNvSpPr>
            <a:spLocks noGrp="1"/>
          </p:cNvSpPr>
          <p:nvPr>
            <p:ph type="dt" sz="quarter" idx="1"/>
          </p:nvPr>
        </p:nvSpPr>
        <p:spPr>
          <a:xfrm>
            <a:off x="3855839" y="0"/>
            <a:ext cx="2949786" cy="496967"/>
          </a:xfrm>
          <a:prstGeom prst="rect">
            <a:avLst/>
          </a:prstGeom>
        </p:spPr>
        <p:txBody>
          <a:bodyPr vert="horz" lIns="91431" tIns="45715" rIns="91431" bIns="45715" rtlCol="0"/>
          <a:lstStyle>
            <a:lvl1pPr algn="r">
              <a:defRPr sz="1200"/>
            </a:lvl1pPr>
          </a:lstStyle>
          <a:p>
            <a:fld id="{10C4D316-4175-4743-ABB8-6571C1F0D432}" type="datetimeFigureOut">
              <a:rPr lang="en-AU" smtClean="0"/>
              <a:pPr/>
              <a:t>29/08/2016</a:t>
            </a:fld>
            <a:endParaRPr lang="en-AU"/>
          </a:p>
        </p:txBody>
      </p:sp>
      <p:sp>
        <p:nvSpPr>
          <p:cNvPr id="4" name="Footer Placeholder 3"/>
          <p:cNvSpPr>
            <a:spLocks noGrp="1"/>
          </p:cNvSpPr>
          <p:nvPr>
            <p:ph type="ftr" sz="quarter" idx="2"/>
          </p:nvPr>
        </p:nvSpPr>
        <p:spPr>
          <a:xfrm>
            <a:off x="2" y="9440647"/>
            <a:ext cx="2949786" cy="496967"/>
          </a:xfrm>
          <a:prstGeom prst="rect">
            <a:avLst/>
          </a:prstGeom>
        </p:spPr>
        <p:txBody>
          <a:bodyPr vert="horz" lIns="91431" tIns="45715" rIns="91431"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7"/>
            <a:ext cx="2949786" cy="496967"/>
          </a:xfrm>
          <a:prstGeom prst="rect">
            <a:avLst/>
          </a:prstGeom>
        </p:spPr>
        <p:txBody>
          <a:bodyPr vert="horz" lIns="91431" tIns="45715" rIns="91431" bIns="45715" rtlCol="0" anchor="b"/>
          <a:lstStyle>
            <a:lvl1pPr algn="r">
              <a:defRPr sz="1200"/>
            </a:lvl1pPr>
          </a:lstStyle>
          <a:p>
            <a:fld id="{A65E3B9F-695A-4C7F-8D5B-E4FB2C54E14E}" type="slidenum">
              <a:rPr lang="en-AU" smtClean="0"/>
              <a:pPr/>
              <a:t>‹#›</a:t>
            </a:fld>
            <a:endParaRPr lang="en-AU"/>
          </a:p>
        </p:txBody>
      </p:sp>
    </p:spTree>
    <p:extLst>
      <p:ext uri="{BB962C8B-B14F-4D97-AF65-F5344CB8AC3E}">
        <p14:creationId xmlns:p14="http://schemas.microsoft.com/office/powerpoint/2010/main" val="3645967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6" cy="496967"/>
          </a:xfrm>
          <a:prstGeom prst="rect">
            <a:avLst/>
          </a:prstGeom>
        </p:spPr>
        <p:txBody>
          <a:bodyPr vert="horz" lIns="91431" tIns="45715" rIns="91431" bIns="45715" rtlCol="0"/>
          <a:lstStyle>
            <a:lvl1pPr algn="l">
              <a:defRPr sz="1200"/>
            </a:lvl1pPr>
          </a:lstStyle>
          <a:p>
            <a:endParaRPr lang="en-AU"/>
          </a:p>
        </p:txBody>
      </p:sp>
      <p:sp>
        <p:nvSpPr>
          <p:cNvPr id="3" name="Date Placeholder 2"/>
          <p:cNvSpPr>
            <a:spLocks noGrp="1"/>
          </p:cNvSpPr>
          <p:nvPr>
            <p:ph type="dt" idx="1"/>
          </p:nvPr>
        </p:nvSpPr>
        <p:spPr>
          <a:xfrm>
            <a:off x="3855839" y="0"/>
            <a:ext cx="2949786" cy="496967"/>
          </a:xfrm>
          <a:prstGeom prst="rect">
            <a:avLst/>
          </a:prstGeom>
        </p:spPr>
        <p:txBody>
          <a:bodyPr vert="horz" lIns="91431" tIns="45715" rIns="91431" bIns="45715" rtlCol="0"/>
          <a:lstStyle>
            <a:lvl1pPr algn="r">
              <a:defRPr sz="1200"/>
            </a:lvl1pPr>
          </a:lstStyle>
          <a:p>
            <a:fld id="{9881A30E-D2EF-46B7-B45C-C425859E24C5}" type="datetimeFigureOut">
              <a:rPr lang="en-AU" smtClean="0"/>
              <a:pPr/>
              <a:t>29/08/2016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1" tIns="45715" rIns="91431" bIns="45715"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440647"/>
            <a:ext cx="2949786" cy="496967"/>
          </a:xfrm>
          <a:prstGeom prst="rect">
            <a:avLst/>
          </a:prstGeom>
        </p:spPr>
        <p:txBody>
          <a:bodyPr vert="horz" lIns="91431" tIns="45715" rIns="91431"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7"/>
            <a:ext cx="2949786" cy="496967"/>
          </a:xfrm>
          <a:prstGeom prst="rect">
            <a:avLst/>
          </a:prstGeom>
        </p:spPr>
        <p:txBody>
          <a:bodyPr vert="horz" lIns="91431" tIns="45715" rIns="91431" bIns="45715" rtlCol="0" anchor="b"/>
          <a:lstStyle>
            <a:lvl1pPr algn="r">
              <a:defRPr sz="1200"/>
            </a:lvl1pPr>
          </a:lstStyle>
          <a:p>
            <a:fld id="{A1FB387A-2AC4-4504-822D-6E69AA73A44C}" type="slidenum">
              <a:rPr lang="en-AU" smtClean="0"/>
              <a:pPr/>
              <a:t>‹#›</a:t>
            </a:fld>
            <a:endParaRPr lang="en-AU"/>
          </a:p>
        </p:txBody>
      </p:sp>
    </p:spTree>
    <p:extLst>
      <p:ext uri="{BB962C8B-B14F-4D97-AF65-F5344CB8AC3E}">
        <p14:creationId xmlns:p14="http://schemas.microsoft.com/office/powerpoint/2010/main" val="229978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FB387A-2AC4-4504-822D-6E69AA73A44C}" type="slidenum">
              <a:rPr lang="en-AU" smtClean="0"/>
              <a:pPr/>
              <a:t>1</a:t>
            </a:fld>
            <a:endParaRPr lang="en-AU"/>
          </a:p>
        </p:txBody>
      </p:sp>
    </p:spTree>
    <p:extLst>
      <p:ext uri="{BB962C8B-B14F-4D97-AF65-F5344CB8AC3E}">
        <p14:creationId xmlns:p14="http://schemas.microsoft.com/office/powerpoint/2010/main" val="380103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591352" y="4320768"/>
            <a:ext cx="5980599" cy="5119879"/>
          </a:xfrm>
        </p:spPr>
        <p:txBody>
          <a:bodyPr/>
          <a:lstStyle/>
          <a:p>
            <a:pPr>
              <a:spcBef>
                <a:spcPts val="529"/>
              </a:spcBef>
              <a:spcAft>
                <a:spcPts val="601"/>
              </a:spcAft>
              <a:buClr>
                <a:srgbClr val="1E5D85"/>
              </a:buClr>
            </a:pPr>
            <a:r>
              <a:rPr lang="en-US" altLang="en-US" sz="1400" dirty="0">
                <a:latin typeface="Arial" panose="020B0604020202020204" pitchFamily="34" charset="0"/>
                <a:cs typeface="Arial" panose="020B0604020202020204" pitchFamily="34" charset="0"/>
              </a:rPr>
              <a:t>These are the distinctive elements of the </a:t>
            </a:r>
            <a:r>
              <a:rPr lang="en-US" altLang="en-US" sz="1400" dirty="0" smtClean="0">
                <a:latin typeface="Arial" panose="020B0604020202020204" pitchFamily="34" charset="0"/>
                <a:cs typeface="Arial" panose="020B0604020202020204" pitchFamily="34" charset="0"/>
              </a:rPr>
              <a:t>IDM.  </a:t>
            </a:r>
          </a:p>
          <a:p>
            <a:pPr>
              <a:spcBef>
                <a:spcPts val="529"/>
              </a:spcBef>
              <a:spcAft>
                <a:spcPts val="601"/>
              </a:spcAft>
              <a:buClr>
                <a:srgbClr val="1E5D85"/>
              </a:buClr>
            </a:pPr>
            <a:r>
              <a:rPr lang="en-US" altLang="en-US" sz="1400" dirty="0" smtClean="0">
                <a:latin typeface="Arial" panose="020B0604020202020204" pitchFamily="34" charset="0"/>
                <a:cs typeface="Arial" panose="020B0604020202020204" pitchFamily="34" charset="0"/>
              </a:rPr>
              <a:t>The IDM is Individual, Gender sensitive, </a:t>
            </a:r>
            <a:r>
              <a:rPr lang="en-US" altLang="en-US" sz="1400" dirty="0" err="1" smtClean="0">
                <a:latin typeface="Arial" panose="020B0604020202020204" pitchFamily="34" charset="0"/>
                <a:cs typeface="Arial" panose="020B0604020202020204" pitchFamily="34" charset="0"/>
              </a:rPr>
              <a:t>Multiidimensional</a:t>
            </a:r>
            <a:r>
              <a:rPr lang="en-US" altLang="en-US" sz="1400" dirty="0" smtClean="0">
                <a:latin typeface="Arial" panose="020B0604020202020204" pitchFamily="34" charset="0"/>
                <a:cs typeface="Arial" panose="020B0604020202020204" pitchFamily="34" charset="0"/>
              </a:rPr>
              <a:t>, Intersectional, Scalar, Policy relevant, Cost and time efficient, and grounded in participation. </a:t>
            </a:r>
          </a:p>
          <a:p>
            <a:pPr>
              <a:spcBef>
                <a:spcPts val="529"/>
              </a:spcBef>
              <a:spcAft>
                <a:spcPts val="601"/>
              </a:spcAft>
              <a:buClr>
                <a:srgbClr val="1E5D85"/>
              </a:buClr>
            </a:pPr>
            <a:r>
              <a:rPr lang="en-US" altLang="en-US" sz="1400" dirty="0" smtClean="0">
                <a:latin typeface="Arial" panose="020B0604020202020204" pitchFamily="34" charset="0"/>
                <a:cs typeface="Arial" panose="020B0604020202020204" pitchFamily="34" charset="0"/>
              </a:rPr>
              <a:t>We’ll touch on each of these features.</a:t>
            </a:r>
            <a:endParaRPr lang="en-US" alt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10</a:t>
            </a:fld>
            <a:endParaRPr lang="en-AU" dirty="0"/>
          </a:p>
        </p:txBody>
      </p:sp>
    </p:spTree>
    <p:extLst>
      <p:ext uri="{BB962C8B-B14F-4D97-AF65-F5344CB8AC3E}">
        <p14:creationId xmlns:p14="http://schemas.microsoft.com/office/powerpoint/2010/main" val="212342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5589" rtl="0" eaLnBrk="1" fontAlgn="auto" latinLnBrk="0" hangingPunct="1">
              <a:lnSpc>
                <a:spcPct val="100000"/>
              </a:lnSpc>
              <a:spcBef>
                <a:spcPts val="0"/>
              </a:spcBef>
              <a:spcAft>
                <a:spcPts val="1202"/>
              </a:spcAft>
              <a:buClr>
                <a:schemeClr val="tx2"/>
              </a:buClr>
              <a:buSzTx/>
              <a:buFont typeface="Wingdings" panose="05000000000000000000" pitchFamily="2" charset="2"/>
              <a:buNone/>
              <a:tabLst/>
              <a:defRPr/>
            </a:pPr>
            <a:r>
              <a:rPr lang="en-US" sz="1400" dirty="0" smtClean="0">
                <a:latin typeface="Arial" panose="020B0604020202020204" pitchFamily="34" charset="0"/>
                <a:cs typeface="Arial" panose="020B0604020202020204" pitchFamily="34" charset="0"/>
              </a:rPr>
              <a:t>Individual measurement allows us to examine how group identities and associated social and economic access interact to produce deprivation (at any level of analysis, e.g., sex x disability within a particular region).</a:t>
            </a:r>
          </a:p>
          <a:p>
            <a:pPr defTabSz="914307">
              <a:defRPr/>
            </a:pPr>
            <a:r>
              <a:rPr lang="en-AU" sz="1400" dirty="0" smtClean="0">
                <a:latin typeface="Arial" panose="020B0604020202020204" pitchFamily="34" charset="0"/>
                <a:cs typeface="Arial" panose="020B0604020202020204" pitchFamily="34" charset="0"/>
              </a:rPr>
              <a:t>We can identify the gender gap in each dimension, and use this to construct a poverty-relevant measure of gender equity.</a:t>
            </a:r>
          </a:p>
          <a:p>
            <a:pPr>
              <a:spcAft>
                <a:spcPts val="601"/>
              </a:spcAft>
              <a:buClr>
                <a:srgbClr val="1E5D85"/>
              </a:buClr>
              <a:buFont typeface="Wingdings" panose="05000000000000000000" pitchFamily="2" charset="2"/>
              <a:buNone/>
            </a:pPr>
            <a:r>
              <a:rPr lang="en-AU" sz="1400" dirty="0" smtClean="0">
                <a:latin typeface="Arial" panose="020B0604020202020204" pitchFamily="34" charset="0"/>
                <a:cs typeface="Arial" panose="020B0604020202020204" pitchFamily="34" charset="0"/>
              </a:rPr>
              <a:t>The IDM uses the Washington Group Short Questions on Disability to capture data on disability.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IDM </a:t>
            </a:r>
            <a:r>
              <a:rPr lang="en-AU" sz="1400" dirty="0" smtClean="0">
                <a:latin typeface="Arial" panose="020B0604020202020204" pitchFamily="34" charset="0"/>
                <a:cs typeface="Arial" panose="020B0604020202020204" pitchFamily="34" charset="0"/>
              </a:rPr>
              <a:t>also </a:t>
            </a:r>
            <a:r>
              <a:rPr lang="en-US" sz="1400" dirty="0" smtClean="0">
                <a:latin typeface="Arial" panose="020B0604020202020204" pitchFamily="34" charset="0"/>
                <a:cs typeface="Arial" panose="020B0604020202020204" pitchFamily="34" charset="0"/>
              </a:rPr>
              <a:t>uses an </a:t>
            </a:r>
            <a:r>
              <a:rPr lang="en-US" sz="1400" dirty="0">
                <a:latin typeface="Arial" panose="020B0604020202020204" pitchFamily="34" charset="0"/>
                <a:cs typeface="Arial" panose="020B0604020202020204" pitchFamily="34" charset="0"/>
              </a:rPr>
              <a:t>innovative approach to </a:t>
            </a:r>
            <a:r>
              <a:rPr lang="en-US" sz="1400" dirty="0" smtClean="0">
                <a:latin typeface="Arial" panose="020B0604020202020204" pitchFamily="34" charset="0"/>
                <a:cs typeface="Arial" panose="020B0604020202020204" pitchFamily="34" charset="0"/>
              </a:rPr>
              <a:t>sampling to capture intra-household differences. </a:t>
            </a:r>
            <a:r>
              <a:rPr lang="en-US" sz="1400" dirty="0" smtClean="0">
                <a:latin typeface="Arial" panose="020B0604020202020204" pitchFamily="34" charset="0"/>
                <a:cs typeface="Arial" panose="020B0604020202020204" pitchFamily="34" charset="0"/>
              </a:rPr>
              <a:t>Understanding </a:t>
            </a:r>
            <a:r>
              <a:rPr lang="en-US" sz="1400" dirty="0">
                <a:latin typeface="Arial" panose="020B0604020202020204" pitchFamily="34" charset="0"/>
                <a:cs typeface="Arial" panose="020B0604020202020204" pitchFamily="34" charset="0"/>
              </a:rPr>
              <a:t>the intra-household distribution of </a:t>
            </a:r>
            <a:r>
              <a:rPr lang="en-US" sz="1400" dirty="0" smtClean="0">
                <a:latin typeface="Arial" panose="020B0604020202020204" pitchFamily="34" charset="0"/>
                <a:cs typeface="Arial" panose="020B0604020202020204" pitchFamily="34" charset="0"/>
              </a:rPr>
              <a:t>deprivation requires </a:t>
            </a:r>
            <a:r>
              <a:rPr lang="en-US" sz="1400" dirty="0">
                <a:latin typeface="Arial" panose="020B0604020202020204" pitchFamily="34" charset="0"/>
                <a:cs typeface="Arial" panose="020B0604020202020204" pitchFamily="34" charset="0"/>
              </a:rPr>
              <a:t>moving beyond the standard technique of having one knowledgeable household member answer on behalf of every member of the household.</a:t>
            </a:r>
          </a:p>
          <a:p>
            <a:pPr defTabSz="914307">
              <a:defRPr/>
            </a:pPr>
            <a:r>
              <a:rPr lang="en-US" sz="1400" dirty="0" smtClean="0">
                <a:latin typeface="Arial" panose="020B0604020202020204" pitchFamily="34" charset="0"/>
                <a:cs typeface="Arial" panose="020B0604020202020204" pitchFamily="34" charset="0"/>
              </a:rPr>
              <a:t>We randomly </a:t>
            </a:r>
            <a:r>
              <a:rPr lang="en-US" sz="1400" dirty="0">
                <a:latin typeface="Arial" panose="020B0604020202020204" pitchFamily="34" charset="0"/>
                <a:cs typeface="Arial" panose="020B0604020202020204" pitchFamily="34" charset="0"/>
              </a:rPr>
              <a:t>select households, then aims to interview </a:t>
            </a:r>
            <a:r>
              <a:rPr lang="en-US" sz="1400" b="1" dirty="0">
                <a:latin typeface="Arial" panose="020B0604020202020204" pitchFamily="34" charset="0"/>
                <a:cs typeface="Arial" panose="020B0604020202020204" pitchFamily="34" charset="0"/>
              </a:rPr>
              <a:t>every </a:t>
            </a:r>
            <a:r>
              <a:rPr lang="en-US" sz="1400" b="1" dirty="0" smtClean="0">
                <a:latin typeface="Arial" panose="020B0604020202020204" pitchFamily="34" charset="0"/>
                <a:cs typeface="Arial" panose="020B0604020202020204" pitchFamily="34" charset="0"/>
              </a:rPr>
              <a:t>adult</a:t>
            </a:r>
            <a:r>
              <a:rPr lang="en-US" sz="1400" b="1"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member </a:t>
            </a:r>
            <a:r>
              <a:rPr lang="en-US" sz="1400" dirty="0">
                <a:latin typeface="Arial" panose="020B0604020202020204" pitchFamily="34" charset="0"/>
                <a:cs typeface="Arial" panose="020B0604020202020204" pitchFamily="34" charset="0"/>
              </a:rPr>
              <a:t>of the </a:t>
            </a:r>
            <a:r>
              <a:rPr lang="en-US" sz="1400" dirty="0" smtClean="0">
                <a:latin typeface="Arial" panose="020B0604020202020204" pitchFamily="34" charset="0"/>
                <a:cs typeface="Arial" panose="020B0604020202020204" pitchFamily="34" charset="0"/>
              </a:rPr>
              <a:t>household.</a:t>
            </a:r>
            <a:endParaRPr lang="en-US" sz="1400" dirty="0">
              <a:latin typeface="Arial" panose="020B0604020202020204" pitchFamily="34" charset="0"/>
              <a:cs typeface="Arial" panose="020B0604020202020204" pitchFamily="34" charset="0"/>
            </a:endParaRPr>
          </a:p>
          <a:p>
            <a:pPr>
              <a:spcAft>
                <a:spcPts val="1202"/>
              </a:spcAft>
              <a:buClr>
                <a:srgbClr val="1E5D85"/>
              </a:buClr>
            </a:pPr>
            <a:r>
              <a:rPr lang="en-US" sz="1400" dirty="0" smtClean="0">
                <a:latin typeface="Arial" panose="020B0604020202020204" pitchFamily="34" charset="0"/>
                <a:cs typeface="Arial" panose="020B0604020202020204" pitchFamily="34" charset="0"/>
              </a:rPr>
              <a:t>This enables us to see differences </a:t>
            </a:r>
            <a:r>
              <a:rPr lang="en-US" sz="1400" dirty="0">
                <a:latin typeface="Arial" panose="020B0604020202020204" pitchFamily="34" charset="0"/>
                <a:cs typeface="Arial" panose="020B0604020202020204" pitchFamily="34" charset="0"/>
              </a:rPr>
              <a:t>in deprivation </a:t>
            </a:r>
            <a:r>
              <a:rPr lang="en-US" sz="1400" b="1" u="sng" dirty="0">
                <a:latin typeface="Arial" panose="020B0604020202020204" pitchFamily="34" charset="0"/>
                <a:cs typeface="Arial" panose="020B0604020202020204" pitchFamily="34" charset="0"/>
              </a:rPr>
              <a:t>within</a:t>
            </a:r>
            <a:r>
              <a:rPr lang="en-US" sz="1400" dirty="0">
                <a:latin typeface="Arial" panose="020B0604020202020204" pitchFamily="34" charset="0"/>
                <a:cs typeface="Arial" panose="020B0604020202020204" pitchFamily="34" charset="0"/>
              </a:rPr>
              <a:t> a household, including by sex, age, disability, ethnicity and self-identified minority status. </a:t>
            </a:r>
            <a:endParaRPr lang="en-US" sz="1400" dirty="0" smtClean="0">
              <a:latin typeface="Arial" panose="020B0604020202020204" pitchFamily="34" charset="0"/>
              <a:cs typeface="Arial" panose="020B0604020202020204" pitchFamily="34" charset="0"/>
            </a:endParaRPr>
          </a:p>
          <a:p>
            <a:pPr defTabSz="914307">
              <a:defRPr/>
            </a:pPr>
            <a:r>
              <a:rPr lang="en-US" sz="1400" dirty="0" smtClean="0">
                <a:latin typeface="Arial" panose="020B0604020202020204" pitchFamily="34" charset="0"/>
                <a:cs typeface="Arial" panose="020B0604020202020204" pitchFamily="34" charset="0"/>
              </a:rPr>
              <a:t>This brings with it important ethical </a:t>
            </a:r>
            <a:r>
              <a:rPr lang="en-US" sz="1400" dirty="0" smtClean="0">
                <a:latin typeface="Arial" panose="020B0604020202020204" pitchFamily="34" charset="0"/>
                <a:cs typeface="Arial" panose="020B0604020202020204" pitchFamily="34" charset="0"/>
              </a:rPr>
              <a:t>issues</a:t>
            </a:r>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1FB387A-2AC4-4504-822D-6E69AA73A44C}" type="slidenum">
              <a:rPr lang="en-AU" smtClean="0"/>
              <a:pPr/>
              <a:t>11</a:t>
            </a:fld>
            <a:endParaRPr lang="en-AU"/>
          </a:p>
        </p:txBody>
      </p:sp>
    </p:spTree>
    <p:extLst>
      <p:ext uri="{BB962C8B-B14F-4D97-AF65-F5344CB8AC3E}">
        <p14:creationId xmlns:p14="http://schemas.microsoft.com/office/powerpoint/2010/main" val="386289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379264" y="4393605"/>
            <a:ext cx="6192688" cy="5047042"/>
          </a:xfrm>
        </p:spPr>
        <p:txBody>
          <a:bodyPr/>
          <a:lstStyle/>
          <a:p>
            <a:r>
              <a:rPr lang="en-AU" sz="1400" dirty="0" smtClean="0">
                <a:solidFill>
                  <a:srgbClr val="000000"/>
                </a:solidFill>
                <a:latin typeface="Arial" panose="020B0604020202020204" pitchFamily="34" charset="0"/>
                <a:cs typeface="Arial" panose="020B0604020202020204" pitchFamily="34" charset="0"/>
              </a:rPr>
              <a:t>The IDM expands the definition of poverty to cover 15 </a:t>
            </a:r>
            <a:r>
              <a:rPr lang="en-AU" sz="1400" dirty="0">
                <a:solidFill>
                  <a:srgbClr val="000000"/>
                </a:solidFill>
                <a:latin typeface="Arial" panose="020B0604020202020204" pitchFamily="34" charset="0"/>
                <a:cs typeface="Arial" panose="020B0604020202020204" pitchFamily="34" charset="0"/>
              </a:rPr>
              <a:t>key dimensions of life that poor women and men consider important to defining poverty and to moving out of poverty</a:t>
            </a:r>
            <a:endParaRPr lang="en-AU" sz="1400" dirty="0" smtClean="0">
              <a:latin typeface="Arial" panose="020B0604020202020204" pitchFamily="34" charset="0"/>
              <a:ea typeface="Times New Roman" panose="02020603050405020304" pitchFamily="18" charset="0"/>
              <a:cs typeface="Arial" panose="020B0604020202020204" pitchFamily="34" charset="0"/>
            </a:endParaRPr>
          </a:p>
          <a:p>
            <a:pPr defTabSz="915589"/>
            <a:r>
              <a:rPr lang="en-AU" sz="1400" dirty="0" smtClean="0">
                <a:solidFill>
                  <a:srgbClr val="000000"/>
                </a:solidFill>
                <a:latin typeface="Arial" panose="020B0604020202020204" pitchFamily="34" charset="0"/>
                <a:cs typeface="Arial" panose="020B0604020202020204" pitchFamily="34" charset="0"/>
              </a:rPr>
              <a:t>It considers </a:t>
            </a:r>
            <a:r>
              <a:rPr lang="en-AU" sz="1400" dirty="0">
                <a:solidFill>
                  <a:srgbClr val="000000"/>
                </a:solidFill>
                <a:latin typeface="Arial" panose="020B0604020202020204" pitchFamily="34" charset="0"/>
                <a:cs typeface="Arial" panose="020B0604020202020204" pitchFamily="34" charset="0"/>
              </a:rPr>
              <a:t>a wider range of dimensions than existing measures, including ones particularly important to poor women, such as voice, agency, social relationships, access to contraception, freedom from violence, and time use/labour burden. </a:t>
            </a:r>
            <a:endParaRPr lang="en-US" sz="1400" dirty="0">
              <a:latin typeface="Arial" panose="020B0604020202020204" pitchFamily="34" charset="0"/>
              <a:cs typeface="Arial" panose="020B0604020202020204" pitchFamily="34" charset="0"/>
            </a:endParaRPr>
          </a:p>
          <a:p>
            <a:pPr>
              <a:spcBef>
                <a:spcPts val="529"/>
              </a:spcBef>
              <a:spcAft>
                <a:spcPts val="601"/>
              </a:spcAft>
              <a:buClr>
                <a:srgbClr val="1E5D85"/>
              </a:buClr>
            </a:pPr>
            <a:r>
              <a:rPr lang="en-US" altLang="en-US" sz="1400" dirty="0" smtClean="0">
                <a:latin typeface="Arial" panose="020B0604020202020204" pitchFamily="34" charset="0"/>
                <a:cs typeface="Arial" panose="020B0604020202020204" pitchFamily="34" charset="0"/>
              </a:rPr>
              <a:t>The three rows reflect the dimensions </a:t>
            </a:r>
            <a:r>
              <a:rPr lang="en-US" altLang="en-US" sz="1400" dirty="0">
                <a:latin typeface="Arial" panose="020B0604020202020204" pitchFamily="34" charset="0"/>
                <a:cs typeface="Arial" panose="020B0604020202020204" pitchFamily="34" charset="0"/>
              </a:rPr>
              <a:t>that were most consistently ranked as </a:t>
            </a:r>
            <a:r>
              <a:rPr lang="en-US" altLang="en-US" sz="1400" dirty="0" smtClean="0">
                <a:latin typeface="Arial" panose="020B0604020202020204" pitchFamily="34" charset="0"/>
                <a:cs typeface="Arial" panose="020B0604020202020204" pitchFamily="34" charset="0"/>
              </a:rPr>
              <a:t>highest, middle, and lower though still important priorities in</a:t>
            </a:r>
            <a:r>
              <a:rPr lang="en-US" altLang="en-US" sz="1400" baseline="0" dirty="0" smtClean="0">
                <a:latin typeface="Arial" panose="020B0604020202020204" pitchFamily="34" charset="0"/>
                <a:cs typeface="Arial" panose="020B0604020202020204" pitchFamily="34" charset="0"/>
              </a:rPr>
              <a:t> the phase 2 participatory ranking process </a:t>
            </a:r>
            <a:endParaRPr lang="en-US" altLang="en-US" sz="1400" dirty="0">
              <a:latin typeface="Arial" panose="020B0604020202020204" pitchFamily="34" charset="0"/>
              <a:cs typeface="Arial" panose="020B0604020202020204" pitchFamily="34" charset="0"/>
            </a:endParaRPr>
          </a:p>
          <a:p>
            <a:pPr>
              <a:spcBef>
                <a:spcPts val="529"/>
              </a:spcBef>
              <a:spcAft>
                <a:spcPts val="601"/>
              </a:spcAft>
              <a:buClr>
                <a:srgbClr val="1E5D85"/>
              </a:buClr>
            </a:pPr>
            <a:r>
              <a:rPr lang="en-US" altLang="en-US" sz="1400" dirty="0">
                <a:latin typeface="Arial" panose="020B0604020202020204" pitchFamily="34" charset="0"/>
                <a:cs typeface="Arial" panose="020B0604020202020204" pitchFamily="34" charset="0"/>
              </a:rPr>
              <a:t>These priorities are </a:t>
            </a:r>
            <a:r>
              <a:rPr lang="en-US" altLang="en-US" sz="1400" dirty="0" smtClean="0">
                <a:latin typeface="Arial" panose="020B0604020202020204" pitchFamily="34" charset="0"/>
                <a:cs typeface="Arial" panose="020B0604020202020204" pitchFamily="34" charset="0"/>
              </a:rPr>
              <a:t>also reflected in </a:t>
            </a:r>
            <a:r>
              <a:rPr lang="en-US" altLang="en-US" sz="1400" dirty="0">
                <a:latin typeface="Arial" panose="020B0604020202020204" pitchFamily="34" charset="0"/>
                <a:cs typeface="Arial" panose="020B0604020202020204" pitchFamily="34" charset="0"/>
              </a:rPr>
              <a:t>the </a:t>
            </a:r>
            <a:r>
              <a:rPr lang="en-US" altLang="en-US" sz="1400" dirty="0" smtClean="0">
                <a:latin typeface="Arial" panose="020B0604020202020204" pitchFamily="34" charset="0"/>
                <a:cs typeface="Arial" panose="020B0604020202020204" pitchFamily="34" charset="0"/>
              </a:rPr>
              <a:t>weighting system initially recommended for the IDM.  We</a:t>
            </a:r>
            <a:r>
              <a:rPr lang="en-US" altLang="en-US" sz="1400" baseline="0" dirty="0" smtClean="0">
                <a:latin typeface="Arial" panose="020B0604020202020204" pitchFamily="34" charset="0"/>
                <a:cs typeface="Arial" panose="020B0604020202020204" pitchFamily="34" charset="0"/>
              </a:rPr>
              <a:t> are looking closely at approaches to weighting with the aim of both respecting the priorities of participants in the original research and supporting the effectiveness and sensitivity of the measure overall.</a:t>
            </a:r>
            <a:endParaRPr lang="en-US" alt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12</a:t>
            </a:fld>
            <a:endParaRPr lang="en-AU" dirty="0"/>
          </a:p>
        </p:txBody>
      </p:sp>
    </p:spTree>
    <p:extLst>
      <p:ext uri="{BB962C8B-B14F-4D97-AF65-F5344CB8AC3E}">
        <p14:creationId xmlns:p14="http://schemas.microsoft.com/office/powerpoint/2010/main" val="114305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288925"/>
            <a:ext cx="4575175" cy="3432175"/>
          </a:xfrm>
        </p:spPr>
      </p:sp>
      <p:sp>
        <p:nvSpPr>
          <p:cNvPr id="3" name="Notes Placeholder 2"/>
          <p:cNvSpPr>
            <a:spLocks noGrp="1"/>
          </p:cNvSpPr>
          <p:nvPr>
            <p:ph type="body" idx="1"/>
          </p:nvPr>
        </p:nvSpPr>
        <p:spPr>
          <a:xfrm>
            <a:off x="595288" y="3902908"/>
            <a:ext cx="6042830" cy="5747281"/>
          </a:xfrm>
        </p:spPr>
        <p:txBody>
          <a:bodyPr/>
          <a:lstStyle/>
          <a:p>
            <a:r>
              <a:rPr lang="en-AU" sz="1400" b="0" dirty="0" smtClean="0">
                <a:latin typeface="Arial" panose="020B0604020202020204" pitchFamily="34" charset="0"/>
                <a:cs typeface="Arial" panose="020B0604020202020204" pitchFamily="34" charset="0"/>
              </a:rPr>
              <a:t>Monetary poverty is obviously an important component of poverty, and the lack of income and wealth was emphasized by participants in the first phase of research.  </a:t>
            </a:r>
          </a:p>
          <a:p>
            <a:r>
              <a:rPr lang="en-AU" sz="1400" b="0" dirty="0" smtClean="0">
                <a:latin typeface="Arial" panose="020B0604020202020204" pitchFamily="34" charset="0"/>
                <a:cs typeface="Arial" panose="020B0604020202020204" pitchFamily="34" charset="0"/>
              </a:rPr>
              <a:t>Our approach is to take account of </a:t>
            </a:r>
            <a:r>
              <a:rPr lang="en-AU" sz="1400" b="0" i="1" dirty="0" smtClean="0">
                <a:latin typeface="Arial" panose="020B0604020202020204" pitchFamily="34" charset="0"/>
                <a:cs typeface="Arial" panose="020B0604020202020204" pitchFamily="34" charset="0"/>
              </a:rPr>
              <a:t>both</a:t>
            </a:r>
            <a:r>
              <a:rPr lang="en-AU" sz="1400" b="0" dirty="0" smtClean="0">
                <a:latin typeface="Arial" panose="020B0604020202020204" pitchFamily="34" charset="0"/>
                <a:cs typeface="Arial" panose="020B0604020202020204" pitchFamily="34" charset="0"/>
              </a:rPr>
              <a:t> multi-dimensional</a:t>
            </a:r>
            <a:r>
              <a:rPr lang="en-AU" sz="1400" b="0" baseline="0" dirty="0" smtClean="0">
                <a:latin typeface="Arial" panose="020B0604020202020204" pitchFamily="34" charset="0"/>
                <a:cs typeface="Arial" panose="020B0604020202020204" pitchFamily="34" charset="0"/>
              </a:rPr>
              <a:t> deprivation and</a:t>
            </a:r>
            <a:r>
              <a:rPr lang="en-AU" sz="1400" b="0" dirty="0" smtClean="0">
                <a:latin typeface="Arial" panose="020B0604020202020204" pitchFamily="34" charset="0"/>
                <a:cs typeface="Arial" panose="020B0604020202020204" pitchFamily="34" charset="0"/>
              </a:rPr>
              <a:t> financial deprivation, in a way that makes each visible, adopting the approach of the Mexican multidimensional poverty</a:t>
            </a:r>
            <a:r>
              <a:rPr lang="en-AU" sz="1400" b="0" baseline="0" dirty="0" smtClean="0">
                <a:latin typeface="Arial" panose="020B0604020202020204" pitchFamily="34" charset="0"/>
                <a:cs typeface="Arial" panose="020B0604020202020204" pitchFamily="34" charset="0"/>
              </a:rPr>
              <a:t> meas</a:t>
            </a:r>
            <a:r>
              <a:rPr lang="en-AU" sz="1400" b="0" dirty="0" smtClean="0">
                <a:latin typeface="Arial" panose="020B0604020202020204" pitchFamily="34" charset="0"/>
                <a:cs typeface="Arial" panose="020B0604020202020204" pitchFamily="34" charset="0"/>
              </a:rPr>
              <a:t>ure. A</a:t>
            </a:r>
            <a:r>
              <a:rPr lang="en-AU" sz="1400" b="0" baseline="0" dirty="0" smtClean="0">
                <a:latin typeface="Arial" panose="020B0604020202020204" pitchFamily="34" charset="0"/>
                <a:cs typeface="Arial" panose="020B0604020202020204" pitchFamily="34" charset="0"/>
              </a:rPr>
              <a:t> simple</a:t>
            </a:r>
            <a:r>
              <a:rPr lang="en-AU" sz="1400" b="0" dirty="0" smtClean="0">
                <a:latin typeface="Arial" panose="020B0604020202020204" pitchFamily="34" charset="0"/>
                <a:cs typeface="Arial" panose="020B0604020202020204" pitchFamily="34" charset="0"/>
              </a:rPr>
              <a:t> asse</a:t>
            </a:r>
            <a:r>
              <a:rPr lang="en-AU" sz="1400" dirty="0" smtClean="0">
                <a:latin typeface="Arial" panose="020B0604020202020204" pitchFamily="34" charset="0"/>
                <a:cs typeface="Arial" panose="020B0604020202020204" pitchFamily="34" charset="0"/>
              </a:rPr>
              <a:t>ts index is used as the indicator of financial status.</a:t>
            </a:r>
            <a:endParaRPr lang="en-AU" sz="1400" b="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I’ll come back to the Fiji results</a:t>
            </a:r>
            <a:r>
              <a:rPr lang="en-AU" sz="1400" baseline="0" dirty="0" smtClean="0">
                <a:latin typeface="Arial" panose="020B0604020202020204" pitchFamily="34" charset="0"/>
                <a:cs typeface="Arial" panose="020B0604020202020204" pitchFamily="34" charset="0"/>
              </a:rPr>
              <a:t> a little later</a:t>
            </a:r>
            <a:endParaRPr lang="en-AU"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414318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a:lnSpc>
                <a:spcPct val="90000"/>
              </a:lnSpc>
              <a:spcAft>
                <a:spcPts val="600"/>
              </a:spcAft>
              <a:buClr>
                <a:schemeClr val="tx2"/>
              </a:buClr>
              <a:buFont typeface="Wingdings" panose="05000000000000000000" pitchFamily="2" charset="2"/>
              <a:buChar char="§"/>
            </a:pPr>
            <a:r>
              <a:rPr lang="en-AU" sz="1400" dirty="0" smtClean="0">
                <a:latin typeface="Arial" panose="020B0604020202020204" pitchFamily="34" charset="0"/>
                <a:cs typeface="Arial" panose="020B0604020202020204" pitchFamily="34" charset="0"/>
              </a:rPr>
              <a:t>The IDM moves beyond the</a:t>
            </a:r>
            <a:r>
              <a:rPr lang="en-AU" sz="1400" baseline="0" dirty="0" smtClean="0">
                <a:latin typeface="Arial" panose="020B0604020202020204" pitchFamily="34" charset="0"/>
                <a:cs typeface="Arial" panose="020B0604020202020204" pitchFamily="34" charset="0"/>
              </a:rPr>
              <a:t> limitations of a binary ‘</a:t>
            </a:r>
            <a:r>
              <a:rPr lang="en-AU" sz="1400" dirty="0" smtClean="0">
                <a:latin typeface="Arial" panose="020B0604020202020204" pitchFamily="34" charset="0"/>
                <a:cs typeface="Arial" panose="020B0604020202020204" pitchFamily="34" charset="0"/>
              </a:rPr>
              <a:t>poor/not poor’ measure, using a 1-5 scale to identify the depth of deprivation</a:t>
            </a:r>
          </a:p>
          <a:p>
            <a:pPr>
              <a:lnSpc>
                <a:spcPct val="90000"/>
              </a:lnSpc>
              <a:spcAft>
                <a:spcPts val="601"/>
              </a:spcAft>
              <a:buClr>
                <a:schemeClr val="tx2"/>
              </a:buClr>
              <a:buFont typeface="Wingdings" panose="05000000000000000000" pitchFamily="2" charset="2"/>
              <a:buChar char="§"/>
            </a:pPr>
            <a:r>
              <a:rPr lang="en-US" sz="1400" dirty="0">
                <a:latin typeface="Arial" panose="020B0604020202020204" pitchFamily="34" charset="0"/>
                <a:cs typeface="Arial" panose="020B0604020202020204" pitchFamily="34" charset="0"/>
              </a:rPr>
              <a:t>Will enable better understanding of the nature of poverty , </a:t>
            </a:r>
          </a:p>
          <a:p>
            <a:pPr>
              <a:lnSpc>
                <a:spcPct val="90000"/>
              </a:lnSpc>
              <a:spcAft>
                <a:spcPts val="601"/>
              </a:spcAft>
              <a:buClr>
                <a:schemeClr val="tx2"/>
              </a:buClr>
              <a:buFont typeface="Wingdings" panose="05000000000000000000" pitchFamily="2" charset="2"/>
              <a:buChar char="§"/>
            </a:pPr>
            <a:r>
              <a:rPr lang="en-AU" sz="1400" dirty="0">
                <a:latin typeface="Arial" panose="020B0604020202020204" pitchFamily="34" charset="0"/>
                <a:cs typeface="Arial" panose="020B0604020202020204" pitchFamily="34" charset="0"/>
              </a:rPr>
              <a:t>Can help </a:t>
            </a:r>
            <a:r>
              <a:rPr lang="en-AU" sz="1400" dirty="0" smtClean="0">
                <a:latin typeface="Arial" panose="020B0604020202020204" pitchFamily="34" charset="0"/>
                <a:cs typeface="Arial" panose="020B0604020202020204" pitchFamily="34" charset="0"/>
              </a:rPr>
              <a:t>targeting</a:t>
            </a:r>
            <a:endParaRPr lang="en-AU"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14</a:t>
            </a:fld>
            <a:endParaRPr lang="en-AU" dirty="0"/>
          </a:p>
        </p:txBody>
      </p:sp>
    </p:spTree>
    <p:extLst>
      <p:ext uri="{BB962C8B-B14F-4D97-AF65-F5344CB8AC3E}">
        <p14:creationId xmlns:p14="http://schemas.microsoft.com/office/powerpoint/2010/main" val="170318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The IDM is cost and time efficient  An Individual survey takes around 60 minutes.</a:t>
            </a:r>
          </a:p>
          <a:p>
            <a:r>
              <a:rPr lang="en-US" sz="1400" dirty="0" smtClean="0">
                <a:latin typeface="Arial" panose="020B0604020202020204" pitchFamily="34" charset="0"/>
                <a:cs typeface="Arial" panose="020B0604020202020204" pitchFamily="34" charset="0"/>
              </a:rPr>
              <a:t>One </a:t>
            </a:r>
            <a:r>
              <a:rPr lang="en-US" sz="1400" dirty="0">
                <a:latin typeface="Arial" panose="020B0604020202020204" pitchFamily="34" charset="0"/>
                <a:cs typeface="Arial" panose="020B0604020202020204" pitchFamily="34" charset="0"/>
              </a:rPr>
              <a:t>person in the household also completes a household survey, that takes about 30 minutes.  For that person, the total time commitment is around 90 minutes to 2 hours.  </a:t>
            </a:r>
          </a:p>
          <a:p>
            <a:r>
              <a:rPr lang="en-US" sz="1400" dirty="0" smtClean="0">
                <a:latin typeface="Arial" panose="020B0604020202020204" pitchFamily="34" charset="0"/>
                <a:cs typeface="Arial" panose="020B0604020202020204" pitchFamily="34" charset="0"/>
              </a:rPr>
              <a:t>We </a:t>
            </a:r>
            <a:r>
              <a:rPr lang="en-US" sz="1400" dirty="0">
                <a:latin typeface="Arial" panose="020B0604020202020204" pitchFamily="34" charset="0"/>
                <a:cs typeface="Arial" panose="020B0604020202020204" pitchFamily="34" charset="0"/>
              </a:rPr>
              <a:t>are digitizing the IDM survey for Nepal and </a:t>
            </a:r>
            <a:r>
              <a:rPr lang="en-US" sz="1400" dirty="0" smtClean="0">
                <a:latin typeface="Arial" panose="020B0604020202020204" pitchFamily="34" charset="0"/>
                <a:cs typeface="Arial" panose="020B0604020202020204" pitchFamily="34" charset="0"/>
              </a:rPr>
              <a:t>expect </a:t>
            </a:r>
            <a:r>
              <a:rPr lang="en-US" sz="1400" dirty="0">
                <a:latin typeface="Arial" panose="020B0604020202020204" pitchFamily="34" charset="0"/>
                <a:cs typeface="Arial" panose="020B0604020202020204" pitchFamily="34" charset="0"/>
              </a:rPr>
              <a:t>this to shorten survey completion times.</a:t>
            </a:r>
          </a:p>
          <a:p>
            <a:r>
              <a:rPr lang="en-US" sz="1400" b="0" dirty="0" smtClean="0"/>
              <a:t>Sample approach of randomly</a:t>
            </a:r>
            <a:r>
              <a:rPr lang="en-US" sz="1400" b="0" baseline="0" dirty="0" smtClean="0"/>
              <a:t> selecting households and then seeking to every adult member does add to the </a:t>
            </a:r>
            <a:r>
              <a:rPr lang="en-US" sz="1400" b="0" baseline="0" dirty="0" smtClean="0"/>
              <a:t>time</a:t>
            </a:r>
            <a:r>
              <a:rPr lang="en-US" sz="1400" b="0" dirty="0" smtClean="0"/>
              <a:t> in the field</a:t>
            </a:r>
            <a:r>
              <a:rPr lang="en-US" sz="1400" b="0" baseline="0" dirty="0" smtClean="0"/>
              <a:t>, </a:t>
            </a:r>
            <a:r>
              <a:rPr lang="en-US" sz="1400" b="0" baseline="0" dirty="0" smtClean="0"/>
              <a:t>as it often requires a number of call-backs to reach all adult household members.</a:t>
            </a:r>
            <a:endParaRPr lang="en-US" sz="1400" b="0" dirty="0"/>
          </a:p>
        </p:txBody>
      </p:sp>
      <p:sp>
        <p:nvSpPr>
          <p:cNvPr id="4" name="Slide Number Placeholder 3"/>
          <p:cNvSpPr>
            <a:spLocks noGrp="1"/>
          </p:cNvSpPr>
          <p:nvPr>
            <p:ph type="sldNum" sz="quarter" idx="10"/>
          </p:nvPr>
        </p:nvSpPr>
        <p:spPr/>
        <p:txBody>
          <a:bodyPr/>
          <a:lstStyle/>
          <a:p>
            <a:fld id="{A1FB387A-2AC4-4504-822D-6E69AA73A44C}" type="slidenum">
              <a:rPr lang="en-AU" smtClean="0"/>
              <a:pPr/>
              <a:t>15</a:t>
            </a:fld>
            <a:endParaRPr lang="en-AU"/>
          </a:p>
        </p:txBody>
      </p:sp>
    </p:spTree>
    <p:extLst>
      <p:ext uri="{BB962C8B-B14F-4D97-AF65-F5344CB8AC3E}">
        <p14:creationId xmlns:p14="http://schemas.microsoft.com/office/powerpoint/2010/main" val="130963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272" y="4721186"/>
            <a:ext cx="5675209" cy="4719461"/>
          </a:xfrm>
        </p:spPr>
        <p:txBody>
          <a:bodyPr/>
          <a:lstStyle/>
          <a:p>
            <a:pPr marL="0" lvl="1"/>
            <a:r>
              <a:rPr lang="en-AU" sz="1400" dirty="0" smtClean="0">
                <a:latin typeface="Arial" panose="020B0604020202020204" pitchFamily="34" charset="0"/>
                <a:cs typeface="Arial" panose="020B0604020202020204" pitchFamily="34" charset="0"/>
              </a:rPr>
              <a:t>Particularly </a:t>
            </a:r>
            <a:r>
              <a:rPr lang="en-AU" sz="1400" dirty="0">
                <a:latin typeface="Arial" panose="020B0604020202020204" pitchFamily="34" charset="0"/>
                <a:cs typeface="Arial" panose="020B0604020202020204" pitchFamily="34" charset="0"/>
              </a:rPr>
              <a:t>in resource constrained settings, the IDM </a:t>
            </a:r>
            <a:r>
              <a:rPr lang="en-AU" sz="1400" dirty="0" smtClean="0">
                <a:latin typeface="Arial" panose="020B0604020202020204" pitchFamily="34" charset="0"/>
                <a:cs typeface="Arial" panose="020B0604020202020204" pitchFamily="34" charset="0"/>
              </a:rPr>
              <a:t>could provide </a:t>
            </a:r>
            <a:r>
              <a:rPr lang="en-AU" sz="1400" dirty="0">
                <a:latin typeface="Arial" panose="020B0604020202020204" pitchFamily="34" charset="0"/>
                <a:cs typeface="Arial" panose="020B0604020202020204" pitchFamily="34" charset="0"/>
              </a:rPr>
              <a:t>a cost-effective way to assess how a focus on the </a:t>
            </a:r>
            <a:r>
              <a:rPr lang="en-AU" sz="1400" dirty="0" smtClean="0">
                <a:latin typeface="Arial" panose="020B0604020202020204" pitchFamily="34" charset="0"/>
                <a:cs typeface="Arial" panose="020B0604020202020204" pitchFamily="34" charset="0"/>
              </a:rPr>
              <a:t>Global Goals </a:t>
            </a:r>
            <a:r>
              <a:rPr lang="en-AU" sz="1400" dirty="0">
                <a:latin typeface="Arial" panose="020B0604020202020204" pitchFamily="34" charset="0"/>
                <a:cs typeface="Arial" panose="020B0604020202020204" pitchFamily="34" charset="0"/>
              </a:rPr>
              <a:t>is translating into changed lives for individual women and men, in relation to key </a:t>
            </a:r>
            <a:r>
              <a:rPr lang="en-AU" sz="1400" dirty="0" smtClean="0">
                <a:latin typeface="Arial" panose="020B0604020202020204" pitchFamily="34" charset="0"/>
                <a:cs typeface="Arial" panose="020B0604020202020204" pitchFamily="34" charset="0"/>
              </a:rPr>
              <a:t>economic </a:t>
            </a:r>
            <a:r>
              <a:rPr lang="en-AU" sz="1400" dirty="0">
                <a:latin typeface="Arial" panose="020B0604020202020204" pitchFamily="34" charset="0"/>
                <a:cs typeface="Arial" panose="020B0604020202020204" pitchFamily="34" charset="0"/>
              </a:rPr>
              <a:t>and social </a:t>
            </a:r>
            <a:r>
              <a:rPr lang="en-AU" sz="1400" dirty="0" smtClean="0">
                <a:latin typeface="Arial" panose="020B0604020202020204" pitchFamily="34" charset="0"/>
                <a:cs typeface="Arial" panose="020B0604020202020204" pitchFamily="34" charset="0"/>
              </a:rPr>
              <a:t>dimensions – and who is being left behind.</a:t>
            </a:r>
            <a:endParaRPr lang="en-AU" sz="1400" dirty="0">
              <a:latin typeface="Arial" panose="020B0604020202020204" pitchFamily="34" charset="0"/>
              <a:cs typeface="Arial" panose="020B0604020202020204" pitchFamily="34" charset="0"/>
            </a:endParaRPr>
          </a:p>
          <a:p>
            <a:pPr marL="0" lvl="1" defTabSz="914307">
              <a:defRPr/>
            </a:pPr>
            <a:r>
              <a:rPr lang="en-AU" sz="1400" dirty="0" smtClean="0">
                <a:latin typeface="Arial" panose="020B0604020202020204" pitchFamily="34" charset="0"/>
                <a:cs typeface="Arial" panose="020B0604020202020204" pitchFamily="34" charset="0"/>
              </a:rPr>
              <a:t>More </a:t>
            </a:r>
            <a:r>
              <a:rPr lang="en-AU" sz="1400" dirty="0">
                <a:latin typeface="Arial" panose="020B0604020202020204" pitchFamily="34" charset="0"/>
                <a:cs typeface="Arial" panose="020B0604020202020204" pitchFamily="34" charset="0"/>
              </a:rPr>
              <a:t>granular and gender-sensitive information </a:t>
            </a:r>
            <a:r>
              <a:rPr lang="en-AU" sz="1400" dirty="0" smtClean="0">
                <a:latin typeface="Arial" panose="020B0604020202020204" pitchFamily="34" charset="0"/>
                <a:cs typeface="Arial" panose="020B0604020202020204" pitchFamily="34" charset="0"/>
              </a:rPr>
              <a:t>could help to reinforce </a:t>
            </a:r>
            <a:r>
              <a:rPr lang="en-AU" sz="1400" dirty="0">
                <a:latin typeface="Arial" panose="020B0604020202020204" pitchFamily="34" charset="0"/>
                <a:cs typeface="Arial" panose="020B0604020202020204" pitchFamily="34" charset="0"/>
              </a:rPr>
              <a:t>and accelerate change, </a:t>
            </a:r>
            <a:r>
              <a:rPr lang="en-AU" sz="1400" dirty="0" smtClean="0">
                <a:latin typeface="Arial" panose="020B0604020202020204" pitchFamily="34" charset="0"/>
                <a:cs typeface="Arial" panose="020B0604020202020204" pitchFamily="34" charset="0"/>
              </a:rPr>
              <a:t>enabling </a:t>
            </a:r>
            <a:r>
              <a:rPr lang="en-AU" sz="1400" dirty="0">
                <a:latin typeface="Arial" panose="020B0604020202020204" pitchFamily="34" charset="0"/>
                <a:cs typeface="Arial" panose="020B0604020202020204" pitchFamily="34" charset="0"/>
              </a:rPr>
              <a:t>better targeting of investments </a:t>
            </a:r>
            <a:r>
              <a:rPr lang="en-AU" sz="1400" dirty="0" smtClean="0">
                <a:latin typeface="Arial" panose="020B0604020202020204" pitchFamily="34" charset="0"/>
                <a:cs typeface="Arial" panose="020B0604020202020204" pitchFamily="34" charset="0"/>
              </a:rPr>
              <a:t>and closer </a:t>
            </a:r>
            <a:r>
              <a:rPr lang="en-AU" sz="1400" dirty="0">
                <a:latin typeface="Arial" panose="020B0604020202020204" pitchFamily="34" charset="0"/>
                <a:cs typeface="Arial" panose="020B0604020202020204" pitchFamily="34" charset="0"/>
              </a:rPr>
              <a:t>tracking of </a:t>
            </a:r>
            <a:r>
              <a:rPr lang="en-AU" sz="1400" dirty="0" smtClean="0">
                <a:latin typeface="Arial" panose="020B0604020202020204" pitchFamily="34" charset="0"/>
                <a:cs typeface="Arial" panose="020B0604020202020204" pitchFamily="34" charset="0"/>
              </a:rPr>
              <a:t>change.  </a:t>
            </a:r>
          </a:p>
          <a:p>
            <a:pPr marL="0" lvl="1"/>
            <a:r>
              <a:rPr lang="en-AU" sz="1400" dirty="0" smtClean="0">
                <a:latin typeface="Arial" panose="020B0604020202020204" pitchFamily="34" charset="0"/>
                <a:cs typeface="Arial" panose="020B0604020202020204" pitchFamily="34" charset="0"/>
              </a:rPr>
              <a:t>Our experience with IDM data in Fiji following Tropical</a:t>
            </a:r>
            <a:r>
              <a:rPr lang="en-AU" sz="1400" baseline="0" dirty="0" smtClean="0">
                <a:latin typeface="Arial" panose="020B0604020202020204" pitchFamily="34" charset="0"/>
                <a:cs typeface="Arial" panose="020B0604020202020204" pitchFamily="34" charset="0"/>
              </a:rPr>
              <a:t> C</a:t>
            </a:r>
            <a:r>
              <a:rPr lang="en-AU" sz="1400" dirty="0" smtClean="0">
                <a:latin typeface="Arial" panose="020B0604020202020204" pitchFamily="34" charset="0"/>
                <a:cs typeface="Arial" panose="020B0604020202020204" pitchFamily="34" charset="0"/>
              </a:rPr>
              <a:t>yclone Winston suggests it also has value to support organisations responding to humanitarian emergencies and natural disasters. </a:t>
            </a:r>
          </a:p>
          <a:p>
            <a:pPr marL="0" lvl="1"/>
            <a:r>
              <a:rPr lang="en-AU" sz="1400" dirty="0" smtClean="0">
                <a:latin typeface="Arial" panose="020B0604020202020204" pitchFamily="34" charset="0"/>
                <a:cs typeface="Arial" panose="020B0604020202020204" pitchFamily="34" charset="0"/>
              </a:rPr>
              <a:t>Not everyone is equally</a:t>
            </a:r>
            <a:r>
              <a:rPr lang="en-AU" sz="1400" baseline="0" dirty="0" smtClean="0">
                <a:latin typeface="Arial" panose="020B0604020202020204" pitchFamily="34" charset="0"/>
                <a:cs typeface="Arial" panose="020B0604020202020204" pitchFamily="34" charset="0"/>
              </a:rPr>
              <a:t> vulnerable or resilient, and poor people are not all poor in the same way; individual level data can help targeting of support.  Natural disasters also provide an opportunity to build back better – if you know where there was particular disadvantage before a disaster, emergency and subsequent development responses can seek to address these going forward.</a:t>
            </a:r>
            <a:endParaRPr lang="en-AU"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8A2233-A6BD-481E-9F5B-613889F3AD10}" type="slidenum">
              <a:rPr lang="en-AU" smtClean="0"/>
              <a:pPr/>
              <a:t>16</a:t>
            </a:fld>
            <a:endParaRPr lang="en-AU"/>
          </a:p>
        </p:txBody>
      </p:sp>
    </p:spTree>
    <p:extLst>
      <p:ext uri="{BB962C8B-B14F-4D97-AF65-F5344CB8AC3E}">
        <p14:creationId xmlns:p14="http://schemas.microsoft.com/office/powerpoint/2010/main" val="227817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sz="1400" dirty="0" smtClean="0">
                <a:latin typeface="Arial" panose="020B0604020202020204" pitchFamily="34" charset="0"/>
                <a:cs typeface="Arial" panose="020B0604020202020204" pitchFamily="34" charset="0"/>
              </a:rPr>
              <a:t>OK – the next few slides take us inside the IDM and how it works.  In the interests of time, I’ll focus on some in more depth than others – but you will have the slides and I can come back to anything you want to discuss. </a:t>
            </a:r>
          </a:p>
          <a:p>
            <a:pPr defTabSz="915589">
              <a:defRPr/>
            </a:pPr>
            <a:r>
              <a:rPr lang="en-US" sz="1400" dirty="0" smtClean="0">
                <a:latin typeface="Arial" panose="020B0604020202020204" pitchFamily="34" charset="0"/>
                <a:cs typeface="Arial" panose="020B0604020202020204" pitchFamily="34" charset="0"/>
              </a:rPr>
              <a:t>Then I want to illustrate what you can do with the IDM by showing some data from the Fiji study. </a:t>
            </a:r>
          </a:p>
          <a:p>
            <a:pPr defTabSz="915589">
              <a:defRPr/>
            </a:pPr>
            <a:r>
              <a:rPr lang="en-US" sz="1400" dirty="0" smtClean="0">
                <a:latin typeface="Arial" panose="020B0604020202020204" pitchFamily="34" charset="0"/>
                <a:cs typeface="Arial" panose="020B0604020202020204" pitchFamily="34" charset="0"/>
              </a:rPr>
              <a:t>At its simplest, the dimension scores are aggregated to create an overall IDM score out of 100.  This score locates an individual in a category of deprivation. These categories and their associated thresholds are informed by the levels of poverty participants identified in in the participatory phase</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of the IDM research and were validated against results in the Philippines trial.  </a:t>
            </a: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17</a:t>
            </a:fld>
            <a:endParaRPr lang="en-AU" dirty="0"/>
          </a:p>
        </p:txBody>
      </p:sp>
    </p:spTree>
    <p:extLst>
      <p:ext uri="{BB962C8B-B14F-4D97-AF65-F5344CB8AC3E}">
        <p14:creationId xmlns:p14="http://schemas.microsoft.com/office/powerpoint/2010/main" val="321903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379264" y="4249589"/>
            <a:ext cx="6264696" cy="4944299"/>
          </a:xfrm>
        </p:spPr>
        <p:txBody>
          <a:bodyPr/>
          <a:lstStyle/>
          <a:p>
            <a:r>
              <a:rPr lang="en-US" sz="1400" dirty="0" smtClean="0">
                <a:latin typeface="Arial" panose="020B0604020202020204" pitchFamily="34" charset="0"/>
                <a:cs typeface="Arial" panose="020B0604020202020204" pitchFamily="34" charset="0"/>
              </a:rPr>
              <a:t>The next slide drills down into the health dimension.  </a:t>
            </a:r>
          </a:p>
          <a:p>
            <a:r>
              <a:rPr lang="en-US" sz="1400" dirty="0" smtClean="0">
                <a:latin typeface="Arial" panose="020B0604020202020204" pitchFamily="34" charset="0"/>
                <a:cs typeface="Arial" panose="020B0604020202020204" pitchFamily="34" charset="0"/>
              </a:rPr>
              <a:t>Underlying each dimension are indicators and questions, which are converted from categorical to interval data</a:t>
            </a:r>
            <a:r>
              <a:rPr lang="en-US" sz="1400" baseline="0" dirty="0" smtClean="0">
                <a:latin typeface="Arial" panose="020B0604020202020204" pitchFamily="34" charset="0"/>
                <a:cs typeface="Arial" panose="020B0604020202020204" pitchFamily="34" charset="0"/>
              </a:rPr>
              <a:t>.  </a:t>
            </a:r>
          </a:p>
          <a:p>
            <a:pPr defTabSz="915589"/>
            <a:r>
              <a:rPr lang="en-US" altLang="en-US" sz="1400" dirty="0" smtClean="0">
                <a:solidFill>
                  <a:prstClr val="black"/>
                </a:solidFill>
                <a:latin typeface="Arial" pitchFamily="34" charset="0"/>
                <a:cs typeface="Arial" panose="020B0604020202020204" pitchFamily="34" charset="0"/>
              </a:rPr>
              <a:t>We </a:t>
            </a:r>
            <a:r>
              <a:rPr lang="en-US" altLang="en-US" sz="1400" dirty="0">
                <a:solidFill>
                  <a:prstClr val="black"/>
                </a:solidFill>
                <a:latin typeface="Arial" pitchFamily="34" charset="0"/>
                <a:cs typeface="Arial" panose="020B0604020202020204" pitchFamily="34" charset="0"/>
              </a:rPr>
              <a:t>use the best available current evidence about </a:t>
            </a:r>
            <a:r>
              <a:rPr lang="en-US" altLang="en-US" sz="1400" dirty="0" smtClean="0">
                <a:solidFill>
                  <a:prstClr val="black"/>
                </a:solidFill>
                <a:latin typeface="Arial" pitchFamily="34" charset="0"/>
                <a:cs typeface="Arial" panose="020B0604020202020204" pitchFamily="34" charset="0"/>
              </a:rPr>
              <a:t>appropriate </a:t>
            </a:r>
            <a:r>
              <a:rPr lang="en-US" altLang="en-US" sz="1400" dirty="0">
                <a:solidFill>
                  <a:prstClr val="black"/>
                </a:solidFill>
                <a:latin typeface="Arial" pitchFamily="34" charset="0"/>
                <a:cs typeface="Arial" panose="020B0604020202020204" pitchFamily="34" charset="0"/>
              </a:rPr>
              <a:t>indicators to measure in each dimension, </a:t>
            </a:r>
            <a:r>
              <a:rPr lang="en-US" sz="1400" dirty="0" smtClean="0">
                <a:latin typeface="Arial" panose="020B0604020202020204" pitchFamily="34" charset="0"/>
                <a:cs typeface="Arial" panose="020B0604020202020204" pitchFamily="34" charset="0"/>
              </a:rPr>
              <a:t>drawing on </a:t>
            </a:r>
            <a:r>
              <a:rPr lang="en-US" sz="1400" dirty="0">
                <a:latin typeface="Arial" panose="020B0604020202020204" pitchFamily="34" charset="0"/>
                <a:cs typeface="Arial" panose="020B0604020202020204" pitchFamily="34" charset="0"/>
              </a:rPr>
              <a:t>well validated indicators and questions from existing </a:t>
            </a:r>
            <a:r>
              <a:rPr lang="en-US" sz="1400" dirty="0" smtClean="0">
                <a:latin typeface="Arial" panose="020B0604020202020204" pitchFamily="34" charset="0"/>
                <a:cs typeface="Arial" panose="020B0604020202020204" pitchFamily="34" charset="0"/>
              </a:rPr>
              <a:t>surveys wherever possible.  C</a:t>
            </a:r>
            <a:r>
              <a:rPr lang="en-US" altLang="en-US" sz="1400" dirty="0" smtClean="0">
                <a:solidFill>
                  <a:prstClr val="black"/>
                </a:solidFill>
                <a:latin typeface="Arial" pitchFamily="34" charset="0"/>
                <a:cs typeface="Arial" panose="020B0604020202020204" pitchFamily="34" charset="0"/>
              </a:rPr>
              <a:t>ost/feasibility was </a:t>
            </a:r>
            <a:r>
              <a:rPr lang="en-US" altLang="en-US" sz="1400" dirty="0">
                <a:solidFill>
                  <a:prstClr val="black"/>
                </a:solidFill>
                <a:latin typeface="Arial" pitchFamily="34" charset="0"/>
                <a:cs typeface="Arial" panose="020B0604020202020204" pitchFamily="34" charset="0"/>
              </a:rPr>
              <a:t>a qualifying criteria</a:t>
            </a:r>
            <a:r>
              <a:rPr lang="en-US" altLang="en-US" sz="1400" dirty="0" smtClean="0">
                <a:solidFill>
                  <a:prstClr val="black"/>
                </a:solidFill>
                <a:latin typeface="Arial" pitchFamily="34" charset="0"/>
                <a:cs typeface="Arial" panose="020B0604020202020204" pitchFamily="34" charset="0"/>
              </a:rPr>
              <a:t>.</a:t>
            </a:r>
          </a:p>
          <a:p>
            <a:pPr defTabSz="915589"/>
            <a:r>
              <a:rPr lang="en-US" sz="1400" dirty="0" smtClean="0">
                <a:solidFill>
                  <a:prstClr val="black"/>
                </a:solidFill>
                <a:latin typeface="Arial" pitchFamily="34" charset="0"/>
                <a:cs typeface="Arial" panose="020B0604020202020204" pitchFamily="34" charset="0"/>
              </a:rPr>
              <a:t>However, this work was done around 2012, and we know that developments in this field have continued apace, and so as we go forward we are very keen to partner with individuals and </a:t>
            </a:r>
            <a:r>
              <a:rPr lang="en-US" sz="1400" dirty="0" err="1" smtClean="0">
                <a:solidFill>
                  <a:prstClr val="black"/>
                </a:solidFill>
                <a:latin typeface="Arial" pitchFamily="34" charset="0"/>
                <a:cs typeface="Arial" panose="020B0604020202020204" pitchFamily="34" charset="0"/>
              </a:rPr>
              <a:t>organisations</a:t>
            </a:r>
            <a:r>
              <a:rPr lang="en-US" sz="1400" dirty="0" smtClean="0">
                <a:solidFill>
                  <a:prstClr val="black"/>
                </a:solidFill>
                <a:latin typeface="Arial" pitchFamily="34" charset="0"/>
                <a:cs typeface="Arial" panose="020B0604020202020204" pitchFamily="34" charset="0"/>
              </a:rPr>
              <a:t> with expertise </a:t>
            </a:r>
          </a:p>
          <a:p>
            <a:pPr defTabSz="915589"/>
            <a:endParaRPr lang="en-AU" sz="1400" dirty="0">
              <a:solidFill>
                <a:prstClr val="black"/>
              </a:solidFill>
              <a:latin typeface="Arial" panose="020B0604020202020204" pitchFamily="34" charset="0"/>
              <a:cs typeface="Arial" panose="020B0604020202020204" pitchFamily="34" charset="0"/>
            </a:endParaRPr>
          </a:p>
          <a:p>
            <a:pPr defTabSz="915589">
              <a:defRPr/>
            </a:pPr>
            <a:endParaRPr lang="en-AU" sz="1400" dirty="0">
              <a:solidFill>
                <a:prstClr val="black"/>
              </a:solidFill>
              <a:latin typeface="Arial" panose="020B0604020202020204" pitchFamily="34" charset="0"/>
              <a:cs typeface="Arial" panose="020B0604020202020204" pitchFamily="34" charset="0"/>
            </a:endParaRPr>
          </a:p>
          <a:p>
            <a:pPr defTabSz="915589">
              <a:defRPr/>
            </a:pPr>
            <a:endParaRPr lang="en-AU" sz="1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18</a:t>
            </a:fld>
            <a:endParaRPr lang="en-AU" dirty="0"/>
          </a:p>
        </p:txBody>
      </p:sp>
    </p:spTree>
    <p:extLst>
      <p:ext uri="{BB962C8B-B14F-4D97-AF65-F5344CB8AC3E}">
        <p14:creationId xmlns:p14="http://schemas.microsoft.com/office/powerpoint/2010/main" val="413796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sz="1400" dirty="0" smtClean="0">
                <a:latin typeface="Arial" panose="020B0604020202020204" pitchFamily="34" charset="0"/>
                <a:cs typeface="Arial" panose="020B0604020202020204" pitchFamily="34" charset="0"/>
              </a:rPr>
              <a:t>The</a:t>
            </a:r>
            <a:r>
              <a:rPr lang="en-US" sz="1400" baseline="0" dirty="0" smtClean="0">
                <a:latin typeface="Arial" panose="020B0604020202020204" pitchFamily="34" charset="0"/>
                <a:cs typeface="Arial" panose="020B0604020202020204" pitchFamily="34" charset="0"/>
              </a:rPr>
              <a:t> IDM not only measures material deprivation. Social and personal aspects of poverty, such as control over decision-making, personal support (and, not pictured, being able to dress in a way that is in line with the standards of one’s community; having a voice in the community, and a sense of efficacy in enacting change; being respected for paid and/or unpaid work, and more). </a:t>
            </a:r>
            <a:endParaRPr lang="en-US" sz="1400" dirty="0" smtClean="0">
              <a:latin typeface="Arial" panose="020B0604020202020204" pitchFamily="34" charset="0"/>
              <a:cs typeface="Arial" panose="020B0604020202020204" pitchFamily="34" charset="0"/>
            </a:endParaRP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19</a:t>
            </a:fld>
            <a:endParaRPr lang="en-AU" dirty="0"/>
          </a:p>
        </p:txBody>
      </p:sp>
    </p:spTree>
    <p:extLst>
      <p:ext uri="{BB962C8B-B14F-4D97-AF65-F5344CB8AC3E}">
        <p14:creationId xmlns:p14="http://schemas.microsoft.com/office/powerpoint/2010/main" val="102586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296" y="4817447"/>
            <a:ext cx="5445760" cy="4472702"/>
          </a:xfrm>
        </p:spPr>
        <p:txBody>
          <a:bodyPr/>
          <a:lstStyle/>
          <a:p>
            <a:pPr marL="171673" indent="-171673">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1FB387A-2AC4-4504-822D-6E69AA73A44C}" type="slidenum">
              <a:rPr lang="en-AU" smtClean="0"/>
              <a:pPr/>
              <a:t>2</a:t>
            </a:fld>
            <a:endParaRPr lang="en-AU"/>
          </a:p>
        </p:txBody>
      </p:sp>
    </p:spTree>
    <p:extLst>
      <p:ext uri="{BB962C8B-B14F-4D97-AF65-F5344CB8AC3E}">
        <p14:creationId xmlns:p14="http://schemas.microsoft.com/office/powerpoint/2010/main" val="4020024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As</a:t>
            </a:r>
            <a:r>
              <a:rPr lang="en-US" sz="1400" baseline="0" dirty="0" smtClean="0">
                <a:latin typeface="Arial" panose="020B0604020202020204" pitchFamily="34" charset="0"/>
                <a:cs typeface="Arial" panose="020B0604020202020204" pitchFamily="34" charset="0"/>
              </a:rPr>
              <a:t> all individuals are surveyed on all dimensions, c</a:t>
            </a:r>
            <a:r>
              <a:rPr lang="en-US" sz="1400" dirty="0" smtClean="0">
                <a:latin typeface="Arial" panose="020B0604020202020204" pitchFamily="34" charset="0"/>
                <a:cs typeface="Arial" panose="020B0604020202020204" pitchFamily="34" charset="0"/>
              </a:rPr>
              <a:t>onnections between dimensions can also be explored through correlations and cross-tabulations. </a:t>
            </a:r>
          </a:p>
          <a:p>
            <a:r>
              <a:rPr lang="en-US" sz="1400" dirty="0" smtClean="0">
                <a:latin typeface="Arial" panose="020B0604020202020204" pitchFamily="34" charset="0"/>
                <a:cs typeface="Arial" panose="020B0604020202020204" pitchFamily="34" charset="0"/>
              </a:rPr>
              <a:t>We can see</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association between different aspects of poverty for individuals, groups, regions, and nationally, to identify multiple priority areas simultaneously.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20</a:t>
            </a:fld>
            <a:endParaRPr lang="en-AU" dirty="0"/>
          </a:p>
        </p:txBody>
      </p:sp>
    </p:spTree>
    <p:extLst>
      <p:ext uri="{BB962C8B-B14F-4D97-AF65-F5344CB8AC3E}">
        <p14:creationId xmlns:p14="http://schemas.microsoft.com/office/powerpoint/2010/main" val="1221976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669291" y="4681637"/>
            <a:ext cx="5445760" cy="4472702"/>
          </a:xfrm>
        </p:spPr>
        <p:txBody>
          <a:bodyPr/>
          <a:lstStyle/>
          <a:p>
            <a:r>
              <a:rPr lang="en-AU" sz="1400" dirty="0" smtClean="0">
                <a:latin typeface="Arial" panose="020B0604020202020204" pitchFamily="34" charset="0"/>
                <a:cs typeface="Arial" panose="020B0604020202020204" pitchFamily="34" charset="0"/>
              </a:rPr>
              <a:t>Moving </a:t>
            </a:r>
            <a:r>
              <a:rPr lang="en-AU" sz="1400" dirty="0">
                <a:latin typeface="Arial" panose="020B0604020202020204" pitchFamily="34" charset="0"/>
                <a:cs typeface="Arial" panose="020B0604020202020204" pitchFamily="34" charset="0"/>
              </a:rPr>
              <a:t>now to </a:t>
            </a:r>
            <a:r>
              <a:rPr lang="en-AU" sz="1400" dirty="0" smtClean="0">
                <a:latin typeface="Arial" panose="020B0604020202020204" pitchFamily="34" charset="0"/>
                <a:cs typeface="Arial" panose="020B0604020202020204" pitchFamily="34" charset="0"/>
              </a:rPr>
              <a:t>levels of analysis, on this slide you can see we can explore IDM data at any level, from national through regional, </a:t>
            </a:r>
            <a:r>
              <a:rPr lang="en-AU" sz="1400" dirty="0" err="1" smtClean="0">
                <a:latin typeface="Arial" panose="020B0604020202020204" pitchFamily="34" charset="0"/>
                <a:cs typeface="Arial" panose="020B0604020202020204" pitchFamily="34" charset="0"/>
              </a:rPr>
              <a:t>tikina</a:t>
            </a:r>
            <a:r>
              <a:rPr lang="en-AU" sz="1400" dirty="0" smtClean="0">
                <a:latin typeface="Arial" panose="020B0604020202020204" pitchFamily="34" charset="0"/>
                <a:cs typeface="Arial" panose="020B0604020202020204" pitchFamily="34" charset="0"/>
              </a:rPr>
              <a:t> (administrative district), to household or individual as well as by settlement type (urban, rural, informal settlement).</a:t>
            </a:r>
          </a:p>
          <a:p>
            <a:endParaRPr lang="en-AU" alt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21</a:t>
            </a:fld>
            <a:endParaRPr lang="en-AU" dirty="0"/>
          </a:p>
        </p:txBody>
      </p:sp>
    </p:spTree>
    <p:extLst>
      <p:ext uri="{BB962C8B-B14F-4D97-AF65-F5344CB8AC3E}">
        <p14:creationId xmlns:p14="http://schemas.microsoft.com/office/powerpoint/2010/main" val="943235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AU" sz="1400" dirty="0" smtClean="0">
                <a:latin typeface="Arial" panose="020B0604020202020204" pitchFamily="34" charset="0"/>
                <a:cs typeface="Arial" panose="020B0604020202020204" pitchFamily="34" charset="0"/>
              </a:rPr>
              <a:t>The data can also be disaggregated by </a:t>
            </a:r>
            <a:r>
              <a:rPr lang="en-US" sz="1400" dirty="0" smtClean="0">
                <a:latin typeface="Arial" panose="020B0604020202020204" pitchFamily="34" charset="0"/>
                <a:cs typeface="Arial" panose="020B0604020202020204" pitchFamily="34" charset="0"/>
              </a:rPr>
              <a:t>demographic factors </a:t>
            </a:r>
            <a:r>
              <a:rPr lang="en-AU" sz="1400" dirty="0" smtClean="0">
                <a:latin typeface="Arial" panose="020B0604020202020204" pitchFamily="34" charset="0"/>
                <a:cs typeface="Arial" panose="020B0604020202020204" pitchFamily="34" charset="0"/>
              </a:rPr>
              <a:t>such as sex, age, ethnicity and disability, and</a:t>
            </a:r>
            <a:r>
              <a:rPr lang="en-AU" sz="1400" baseline="0" dirty="0" smtClean="0">
                <a:latin typeface="Arial" panose="020B0604020202020204" pitchFamily="34" charset="0"/>
                <a:cs typeface="Arial" panose="020B0604020202020204" pitchFamily="34" charset="0"/>
              </a:rPr>
              <a:t> intersections of these – though this will be influenced by sample size</a:t>
            </a:r>
            <a:endParaRPr lang="en-AU"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22</a:t>
            </a:fld>
            <a:endParaRPr lang="en-AU" dirty="0"/>
          </a:p>
        </p:txBody>
      </p:sp>
    </p:spTree>
    <p:extLst>
      <p:ext uri="{BB962C8B-B14F-4D97-AF65-F5344CB8AC3E}">
        <p14:creationId xmlns:p14="http://schemas.microsoft.com/office/powerpoint/2010/main" val="77372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sz="1400" dirty="0" smtClean="0">
                <a:latin typeface="Arial" panose="020B0604020202020204" pitchFamily="34" charset="0"/>
                <a:cs typeface="Arial" panose="020B0604020202020204" pitchFamily="34" charset="0"/>
              </a:rPr>
              <a:t>Individual measurement allows for examining intersectionality – how group identities interact within an individual</a:t>
            </a:r>
            <a:r>
              <a:rPr lang="en-US" sz="1400" baseline="0" dirty="0" smtClean="0">
                <a:latin typeface="Arial" panose="020B0604020202020204" pitchFamily="34" charset="0"/>
                <a:cs typeface="Arial" panose="020B0604020202020204" pitchFamily="34" charset="0"/>
              </a:rPr>
              <a:t> to produce deprivation (at any level of analysis, e.g., sex x disability within a particular region).</a:t>
            </a:r>
            <a:endParaRPr lang="en-US" sz="1400" dirty="0" smtClean="0">
              <a:latin typeface="Arial" panose="020B0604020202020204" pitchFamily="34" charset="0"/>
              <a:cs typeface="Arial" panose="020B0604020202020204" pitchFamily="34" charset="0"/>
            </a:endParaRPr>
          </a:p>
          <a:p>
            <a:pPr defTabSz="915589">
              <a:defRPr/>
            </a:pPr>
            <a:endParaRPr lang="en-AU" sz="1400" dirty="0" smtClean="0">
              <a:latin typeface="Arial" panose="020B0604020202020204" pitchFamily="34" charset="0"/>
              <a:cs typeface="Arial" panose="020B0604020202020204" pitchFamily="34" charset="0"/>
            </a:endParaRP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23</a:t>
            </a:fld>
            <a:endParaRPr lang="en-AU" dirty="0"/>
          </a:p>
        </p:txBody>
      </p:sp>
    </p:spTree>
    <p:extLst>
      <p:ext uri="{BB962C8B-B14F-4D97-AF65-F5344CB8AC3E}">
        <p14:creationId xmlns:p14="http://schemas.microsoft.com/office/powerpoint/2010/main" val="140317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952500" y="788988"/>
            <a:ext cx="4965700" cy="3725862"/>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latin typeface="Arial" panose="020B0604020202020204" pitchFamily="34" charset="0"/>
                <a:cs typeface="Arial" panose="020B0604020202020204" pitchFamily="34" charset="0"/>
              </a:rPr>
              <a:t>Now I’ll take you through some slides presenting data from a study in Fiji in 2015 using the IDM. </a:t>
            </a:r>
          </a:p>
          <a:p>
            <a:r>
              <a:rPr lang="en-US" altLang="en-US" sz="1400" dirty="0" smtClean="0">
                <a:latin typeface="Arial" panose="020B0604020202020204" pitchFamily="34" charset="0"/>
                <a:cs typeface="Arial" panose="020B0604020202020204" pitchFamily="34" charset="0"/>
              </a:rPr>
              <a:t>Since the ARC research to develop</a:t>
            </a:r>
            <a:r>
              <a:rPr lang="en-US" altLang="en-US" sz="1400" baseline="0" dirty="0" smtClean="0">
                <a:latin typeface="Arial" panose="020B0604020202020204" pitchFamily="34" charset="0"/>
                <a:cs typeface="Arial" panose="020B0604020202020204" pitchFamily="34" charset="0"/>
              </a:rPr>
              <a:t> the IDM</a:t>
            </a:r>
            <a:r>
              <a:rPr lang="en-US" altLang="en-US" sz="1400" dirty="0" smtClean="0">
                <a:latin typeface="Arial" panose="020B0604020202020204" pitchFamily="34" charset="0"/>
                <a:cs typeface="Arial" panose="020B0604020202020204" pitchFamily="34" charset="0"/>
              </a:rPr>
              <a:t> finished in late 2013, IWDA has worked with the Fiji Bureau of Statistics to undertake an IDM study in Fiji, in order to explore the nature of poverty in some of the poorest areas identified by the World Bank in its 2011 poverty mapping study. The research was funded by the Australian Government.</a:t>
            </a:r>
          </a:p>
          <a:p>
            <a:r>
              <a:rPr lang="en-US" altLang="en-US" sz="1400" dirty="0" smtClean="0">
                <a:latin typeface="Arial" panose="020B0604020202020204" pitchFamily="34" charset="0"/>
                <a:cs typeface="Arial" panose="020B0604020202020204" pitchFamily="34" charset="0"/>
              </a:rPr>
              <a:t>This work has </a:t>
            </a:r>
            <a:r>
              <a:rPr lang="en-US" altLang="en-US" sz="1400" dirty="0">
                <a:latin typeface="Arial" panose="020B0604020202020204" pitchFamily="34" charset="0"/>
                <a:cs typeface="Arial" panose="020B0604020202020204" pitchFamily="34" charset="0"/>
              </a:rPr>
              <a:t>enabled some refinement of tools, data frameworks, syntax for </a:t>
            </a:r>
            <a:r>
              <a:rPr lang="en-US" altLang="en-US" sz="1400" dirty="0" smtClean="0">
                <a:latin typeface="Arial" panose="020B0604020202020204" pitchFamily="34" charset="0"/>
                <a:cs typeface="Arial" panose="020B0604020202020204" pitchFamily="34" charset="0"/>
              </a:rPr>
              <a:t>analysis, &amp; further </a:t>
            </a:r>
            <a:r>
              <a:rPr lang="en-US" altLang="en-US" sz="1400" dirty="0">
                <a:latin typeface="Arial" panose="020B0604020202020204" pitchFamily="34" charset="0"/>
                <a:cs typeface="Arial" panose="020B0604020202020204" pitchFamily="34" charset="0"/>
              </a:rPr>
              <a:t>consideration of weighting options</a:t>
            </a:r>
            <a:r>
              <a:rPr lang="en-US" altLang="en-US" sz="1400" dirty="0" smtClean="0">
                <a:latin typeface="Arial" panose="020B0604020202020204" pitchFamily="34" charset="0"/>
                <a:cs typeface="Arial" panose="020B0604020202020204" pitchFamily="34" charset="0"/>
              </a:rPr>
              <a:t>.</a:t>
            </a:r>
          </a:p>
          <a:p>
            <a:r>
              <a:rPr lang="en-US" altLang="en-US" sz="1400" dirty="0" smtClean="0">
                <a:latin typeface="Arial" panose="020B0604020202020204" pitchFamily="34" charset="0"/>
                <a:cs typeface="Arial" panose="020B0604020202020204" pitchFamily="34" charset="0"/>
              </a:rPr>
              <a:t>It has also enabled us to see the real power of the IDM to paint a fine-grained picture of the nature and depth of poverty.</a:t>
            </a:r>
            <a:endParaRPr lang="en-US" altLang="en-US" sz="1400" dirty="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874" indent="-285721" eaLnBrk="0" hangingPunct="0">
              <a:spcBef>
                <a:spcPct val="30000"/>
              </a:spcBef>
              <a:defRPr sz="1200">
                <a:solidFill>
                  <a:schemeClr val="tx1"/>
                </a:solidFill>
                <a:latin typeface="Arial" panose="020B0604020202020204" pitchFamily="34" charset="0"/>
              </a:defRPr>
            </a:lvl2pPr>
            <a:lvl3pPr marL="1142884" indent="-228577" eaLnBrk="0" hangingPunct="0">
              <a:spcBef>
                <a:spcPct val="30000"/>
              </a:spcBef>
              <a:defRPr sz="1200">
                <a:solidFill>
                  <a:schemeClr val="tx1"/>
                </a:solidFill>
                <a:latin typeface="Arial" panose="020B0604020202020204" pitchFamily="34" charset="0"/>
              </a:defRPr>
            </a:lvl3pPr>
            <a:lvl4pPr marL="1600037" indent="-228577" eaLnBrk="0" hangingPunct="0">
              <a:spcBef>
                <a:spcPct val="30000"/>
              </a:spcBef>
              <a:defRPr sz="1200">
                <a:solidFill>
                  <a:schemeClr val="tx1"/>
                </a:solidFill>
                <a:latin typeface="Arial" panose="020B0604020202020204" pitchFamily="34" charset="0"/>
              </a:defRPr>
            </a:lvl4pPr>
            <a:lvl5pPr marL="2057191" indent="-228577" eaLnBrk="0" hangingPunct="0">
              <a:spcBef>
                <a:spcPct val="30000"/>
              </a:spcBef>
              <a:defRPr sz="1200">
                <a:solidFill>
                  <a:schemeClr val="tx1"/>
                </a:solidFill>
                <a:latin typeface="Arial" panose="020B0604020202020204" pitchFamily="34" charset="0"/>
              </a:defRPr>
            </a:lvl5pPr>
            <a:lvl6pPr marL="2514344" indent="-228577" eaLnBrk="0" fontAlgn="base" hangingPunct="0">
              <a:spcBef>
                <a:spcPct val="30000"/>
              </a:spcBef>
              <a:spcAft>
                <a:spcPct val="0"/>
              </a:spcAft>
              <a:defRPr sz="1200">
                <a:solidFill>
                  <a:schemeClr val="tx1"/>
                </a:solidFill>
                <a:latin typeface="Arial" panose="020B0604020202020204" pitchFamily="34" charset="0"/>
              </a:defRPr>
            </a:lvl6pPr>
            <a:lvl7pPr marL="2971497" indent="-228577" eaLnBrk="0" fontAlgn="base" hangingPunct="0">
              <a:spcBef>
                <a:spcPct val="30000"/>
              </a:spcBef>
              <a:spcAft>
                <a:spcPct val="0"/>
              </a:spcAft>
              <a:defRPr sz="1200">
                <a:solidFill>
                  <a:schemeClr val="tx1"/>
                </a:solidFill>
                <a:latin typeface="Arial" panose="020B0604020202020204" pitchFamily="34" charset="0"/>
              </a:defRPr>
            </a:lvl7pPr>
            <a:lvl8pPr marL="3428650" indent="-228577" eaLnBrk="0" fontAlgn="base" hangingPunct="0">
              <a:spcBef>
                <a:spcPct val="30000"/>
              </a:spcBef>
              <a:spcAft>
                <a:spcPct val="0"/>
              </a:spcAft>
              <a:defRPr sz="1200">
                <a:solidFill>
                  <a:schemeClr val="tx1"/>
                </a:solidFill>
                <a:latin typeface="Arial" panose="020B0604020202020204" pitchFamily="34" charset="0"/>
              </a:defRPr>
            </a:lvl8pPr>
            <a:lvl9pPr marL="3885804" indent="-228577"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9492C1-B405-4D88-83D5-3F8F8438DD7A}" type="slidenum">
              <a:rPr lang="en-AU" altLang="en-US"/>
              <a:pPr eaLnBrk="1" hangingPunct="1">
                <a:spcBef>
                  <a:spcPct val="0"/>
                </a:spcBef>
              </a:pPr>
              <a:t>24</a:t>
            </a:fld>
            <a:endParaRPr lang="en-AU" altLang="en-US"/>
          </a:p>
        </p:txBody>
      </p:sp>
    </p:spTree>
    <p:extLst>
      <p:ext uri="{BB962C8B-B14F-4D97-AF65-F5344CB8AC3E}">
        <p14:creationId xmlns:p14="http://schemas.microsoft.com/office/powerpoint/2010/main" val="145916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sz="1400" dirty="0" smtClean="0">
                <a:latin typeface="Arial" panose="020B0604020202020204" pitchFamily="34" charset="0"/>
                <a:cs typeface="Arial" panose="020B0604020202020204" pitchFamily="34" charset="0"/>
              </a:rPr>
              <a:t>The Fiji sample was not a national sample but a targeted sample in previously identified poverty hotspots. The aim was to </a:t>
            </a:r>
            <a:r>
              <a:rPr lang="en-US" sz="1400" dirty="0" err="1" smtClean="0">
                <a:latin typeface="Arial" panose="020B0604020202020204" pitchFamily="34" charset="0"/>
                <a:cs typeface="Arial" panose="020B0604020202020204" pitchFamily="34" charset="0"/>
              </a:rPr>
              <a:t>maximise</a:t>
            </a:r>
            <a:r>
              <a:rPr lang="en-US" sz="1400" dirty="0" smtClean="0">
                <a:latin typeface="Arial" panose="020B0604020202020204" pitchFamily="34" charset="0"/>
                <a:cs typeface="Arial" panose="020B0604020202020204" pitchFamily="34" charset="0"/>
              </a:rPr>
              <a:t> the value</a:t>
            </a:r>
            <a:r>
              <a:rPr lang="en-US" sz="1400" baseline="0" dirty="0" smtClean="0">
                <a:latin typeface="Arial" panose="020B0604020202020204" pitchFamily="34" charset="0"/>
                <a:cs typeface="Arial" panose="020B0604020202020204" pitchFamily="34" charset="0"/>
              </a:rPr>
              <a:t> of the sample, to </a:t>
            </a:r>
            <a:r>
              <a:rPr lang="en-US" sz="1400" dirty="0" smtClean="0">
                <a:latin typeface="Arial" panose="020B0604020202020204" pitchFamily="34" charset="0"/>
                <a:cs typeface="Arial" panose="020B0604020202020204" pitchFamily="34" charset="0"/>
              </a:rPr>
              <a:t>see</a:t>
            </a:r>
            <a:r>
              <a:rPr lang="en-US" sz="1400" baseline="0" dirty="0" smtClean="0">
                <a:latin typeface="Arial" panose="020B0604020202020204" pitchFamily="34" charset="0"/>
                <a:cs typeface="Arial" panose="020B0604020202020204" pitchFamily="34" charset="0"/>
              </a:rPr>
              <a:t> what </a:t>
            </a:r>
            <a:r>
              <a:rPr lang="en-US" sz="1400" dirty="0" smtClean="0">
                <a:latin typeface="Arial" panose="020B0604020202020204" pitchFamily="34" charset="0"/>
                <a:cs typeface="Arial" panose="020B0604020202020204" pitchFamily="34" charset="0"/>
              </a:rPr>
              <a:t>more could be revealed using the IDM. However, it does give us a sense of the distribution of poverty that is enabled by </a:t>
            </a:r>
            <a:r>
              <a:rPr lang="en-US" sz="1400" dirty="0">
                <a:latin typeface="Arial" panose="020B0604020202020204" pitchFamily="34" charset="0"/>
                <a:cs typeface="Arial" panose="020B0604020202020204" pitchFamily="34" charset="0"/>
              </a:rPr>
              <a:t>s</a:t>
            </a:r>
            <a:r>
              <a:rPr lang="en-US" sz="1400" baseline="0" dirty="0" smtClean="0">
                <a:latin typeface="Arial" panose="020B0604020202020204" pitchFamily="34" charset="0"/>
                <a:cs typeface="Arial" panose="020B0604020202020204" pitchFamily="34" charset="0"/>
              </a:rPr>
              <a:t>calar data. </a:t>
            </a:r>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25</a:t>
            </a:fld>
            <a:endParaRPr lang="en-AU" dirty="0"/>
          </a:p>
        </p:txBody>
      </p:sp>
    </p:spTree>
    <p:extLst>
      <p:ext uri="{BB962C8B-B14F-4D97-AF65-F5344CB8AC3E}">
        <p14:creationId xmlns:p14="http://schemas.microsoft.com/office/powerpoint/2010/main" val="1357088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marL="0" marR="0" lvl="0" indent="0" algn="l" defTabSz="915589"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This slide breaks down the overall picture of IDM poverty by sex. </a:t>
            </a:r>
            <a:r>
              <a:rPr lang="en-AU" sz="1400" dirty="0" smtClean="0">
                <a:latin typeface="Arial" panose="020B0604020202020204" pitchFamily="34" charset="0"/>
                <a:cs typeface="Arial" panose="020B0604020202020204" pitchFamily="34" charset="0"/>
              </a:rPr>
              <a:t>Women have a lower average score than men, &amp; this was statistically significant. </a:t>
            </a:r>
          </a:p>
          <a:p>
            <a:pPr lvl="0" defTabSz="915589">
              <a:defRPr/>
            </a:pPr>
            <a:r>
              <a:rPr lang="en-AU" sz="1400" dirty="0" smtClean="0">
                <a:latin typeface="Arial" panose="020B0604020202020204" pitchFamily="34" charset="0"/>
                <a:cs typeface="Arial" panose="020B0604020202020204" pitchFamily="34" charset="0"/>
              </a:rPr>
              <a:t>You can</a:t>
            </a:r>
            <a:r>
              <a:rPr lang="en-AU" sz="1400" baseline="0" dirty="0" smtClean="0">
                <a:latin typeface="Arial" panose="020B0604020202020204" pitchFamily="34" charset="0"/>
                <a:cs typeface="Arial" panose="020B0604020202020204" pitchFamily="34" charset="0"/>
              </a:rPr>
              <a:t> see that t</a:t>
            </a:r>
            <a:r>
              <a:rPr lang="en-AU" sz="1400" dirty="0" smtClean="0">
                <a:latin typeface="Arial" panose="020B0604020202020204" pitchFamily="34" charset="0"/>
                <a:cs typeface="Arial" panose="020B0604020202020204" pitchFamily="34" charset="0"/>
              </a:rPr>
              <a:t>here are more women in the two lowest categories (extremely &amp; very deprived) and fewer women </a:t>
            </a:r>
            <a:r>
              <a:rPr lang="en-AU" sz="1400" dirty="0" smtClean="0">
                <a:latin typeface="Arial" panose="020B0604020202020204" pitchFamily="34" charset="0"/>
                <a:cs typeface="Arial" panose="020B0604020202020204" pitchFamily="34" charset="0"/>
              </a:rPr>
              <a:t>than men in </a:t>
            </a:r>
            <a:r>
              <a:rPr lang="en-AU" sz="1400" dirty="0">
                <a:latin typeface="Arial" panose="020B0604020202020204" pitchFamily="34" charset="0"/>
                <a:cs typeface="Arial" panose="020B0604020202020204" pitchFamily="34" charset="0"/>
              </a:rPr>
              <a:t>the two less </a:t>
            </a:r>
            <a:r>
              <a:rPr lang="en-AU" sz="1400" dirty="0" smtClean="0">
                <a:latin typeface="Arial" panose="020B0604020202020204" pitchFamily="34" charset="0"/>
                <a:cs typeface="Arial" panose="020B0604020202020204" pitchFamily="34" charset="0"/>
              </a:rPr>
              <a:t>deprived/not deprived </a:t>
            </a:r>
            <a:r>
              <a:rPr lang="en-AU" sz="1400" dirty="0">
                <a:latin typeface="Arial" panose="020B0604020202020204" pitchFamily="34" charset="0"/>
                <a:cs typeface="Arial" panose="020B0604020202020204" pitchFamily="34" charset="0"/>
              </a:rPr>
              <a:t>categories</a:t>
            </a:r>
            <a:r>
              <a:rPr lang="en-AU"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26</a:t>
            </a:fld>
            <a:endParaRPr lang="en-AU" dirty="0"/>
          </a:p>
        </p:txBody>
      </p:sp>
    </p:spTree>
    <p:extLst>
      <p:ext uri="{BB962C8B-B14F-4D97-AF65-F5344CB8AC3E}">
        <p14:creationId xmlns:p14="http://schemas.microsoft.com/office/powerpoint/2010/main" val="137620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710882" y="4753645"/>
            <a:ext cx="5445760" cy="4472702"/>
          </a:xfrm>
        </p:spPr>
        <p:txBody>
          <a:bodyPr/>
          <a:lstStyle/>
          <a:p>
            <a:pPr defTabSz="915589">
              <a:defRPr/>
            </a:pPr>
            <a:r>
              <a:rPr lang="en-US" sz="1400" dirty="0" smtClean="0">
                <a:latin typeface="Arial" panose="020B0604020202020204" pitchFamily="34" charset="0"/>
                <a:cs typeface="Arial" panose="020B0604020202020204" pitchFamily="34" charset="0"/>
              </a:rPr>
              <a:t>Intersection between sex and settlement type is presented in this graph - the IDM</a:t>
            </a:r>
            <a:r>
              <a:rPr lang="en-US" sz="1400" baseline="0" dirty="0" smtClean="0">
                <a:latin typeface="Arial" panose="020B0604020202020204" pitchFamily="34" charset="0"/>
                <a:cs typeface="Arial" panose="020B0604020202020204" pitchFamily="34" charset="0"/>
              </a:rPr>
              <a:t> produces graphs that allow an easy evaluation of where gender difference is greatest</a:t>
            </a:r>
            <a:r>
              <a:rPr lang="en-US" sz="1400" dirty="0" smtClean="0">
                <a:latin typeface="Arial" panose="020B0604020202020204" pitchFamily="34" charset="0"/>
                <a:cs typeface="Arial" panose="020B0604020202020204" pitchFamily="34" charset="0"/>
              </a:rPr>
              <a:t> (in this case, a noticeable</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gender difference in urban centers, but not rural or informal settlements)</a:t>
            </a: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27</a:t>
            </a:fld>
            <a:endParaRPr lang="en-AU" dirty="0"/>
          </a:p>
        </p:txBody>
      </p:sp>
    </p:spTree>
    <p:extLst>
      <p:ext uri="{BB962C8B-B14F-4D97-AF65-F5344CB8AC3E}">
        <p14:creationId xmlns:p14="http://schemas.microsoft.com/office/powerpoint/2010/main" val="727211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sz="1400" dirty="0" smtClean="0">
                <a:latin typeface="Arial" panose="020B0604020202020204" pitchFamily="34" charset="0"/>
                <a:cs typeface="Arial" panose="020B0604020202020204" pitchFamily="34" charset="0"/>
              </a:rPr>
              <a:t>Gender differences within each dimension can also be examined. This illustrates</a:t>
            </a:r>
            <a:r>
              <a:rPr lang="en-US" sz="1400" baseline="0" dirty="0" smtClean="0">
                <a:latin typeface="Arial" panose="020B0604020202020204" pitchFamily="34" charset="0"/>
                <a:cs typeface="Arial" panose="020B0604020202020204" pitchFamily="34" charset="0"/>
              </a:rPr>
              <a:t> the importance of individual-level measurement and selection of dimensions that are gender-sensitive </a:t>
            </a:r>
            <a:endParaRPr lang="en-US" sz="14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We can see that one dimension with significant gender inequality is voice.</a:t>
            </a:r>
          </a:p>
          <a:p>
            <a:r>
              <a:rPr lang="en-AU" sz="1400" dirty="0" smtClean="0">
                <a:solidFill>
                  <a:prstClr val="black"/>
                </a:solidFill>
                <a:latin typeface="Arial" panose="020B0604020202020204" pitchFamily="34" charset="0"/>
                <a:cs typeface="Arial" panose="020B0604020202020204" pitchFamily="34" charset="0"/>
              </a:rPr>
              <a:t>Also</a:t>
            </a:r>
            <a:r>
              <a:rPr lang="en-AU" sz="1400" baseline="0" dirty="0" smtClean="0">
                <a:solidFill>
                  <a:prstClr val="black"/>
                </a:solidFill>
                <a:latin typeface="Arial" panose="020B0604020202020204" pitchFamily="34" charset="0"/>
                <a:cs typeface="Arial" panose="020B0604020202020204" pitchFamily="34" charset="0"/>
              </a:rPr>
              <a:t> family planning – but we think this tells us more about some technical issues with the questionnaire than actual differences in deprivation in Fiji.</a:t>
            </a:r>
            <a:endParaRPr lang="en-AU" sz="1400" dirty="0" smtClean="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And even within dimensions, we find, for example that women reported less control over decisions that affected them than men reported in the relationships dimension. Men on the other hand reported less personal support than women in this dimension.</a:t>
            </a:r>
          </a:p>
          <a:p>
            <a:r>
              <a:rPr lang="en-AU" sz="1400" dirty="0" smtClean="0">
                <a:solidFill>
                  <a:prstClr val="black"/>
                </a:solidFill>
                <a:latin typeface="Arial" panose="020B0604020202020204" pitchFamily="34" charset="0"/>
                <a:cs typeface="Arial" panose="020B0604020202020204" pitchFamily="34" charset="0"/>
              </a:rPr>
              <a:t>These findings can guide us about how gender inequalities need to be addressed.</a:t>
            </a:r>
            <a:endParaRPr lang="en-AU" sz="1400" dirty="0" smtClean="0">
              <a:latin typeface="Arial" panose="020B0604020202020204" pitchFamily="34" charset="0"/>
              <a:cs typeface="Arial" panose="020B0604020202020204" pitchFamily="34" charset="0"/>
            </a:endParaRPr>
          </a:p>
          <a:p>
            <a:endParaRPr lang="en-AU" alt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28</a:t>
            </a:fld>
            <a:endParaRPr lang="en-AU" dirty="0"/>
          </a:p>
        </p:txBody>
      </p:sp>
    </p:spTree>
    <p:extLst>
      <p:ext uri="{BB962C8B-B14F-4D97-AF65-F5344CB8AC3E}">
        <p14:creationId xmlns:p14="http://schemas.microsoft.com/office/powerpoint/2010/main" val="2439456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This slide illustrates the ability to drill down into dimensions to</a:t>
            </a:r>
            <a:r>
              <a:rPr lang="en-US" sz="1400" baseline="0" dirty="0" smtClean="0">
                <a:latin typeface="Arial" panose="020B0604020202020204" pitchFamily="34" charset="0"/>
                <a:cs typeface="Arial" panose="020B0604020202020204" pitchFamily="34" charset="0"/>
              </a:rPr>
              <a:t> see WHY a gender difference is emerging.</a:t>
            </a:r>
          </a:p>
          <a:p>
            <a:r>
              <a:rPr lang="en-US" sz="1400" baseline="0" dirty="0" smtClean="0">
                <a:latin typeface="Arial" panose="020B0604020202020204" pitchFamily="34" charset="0"/>
                <a:cs typeface="Arial" panose="020B0604020202020204" pitchFamily="34" charset="0"/>
              </a:rPr>
              <a:t>Here, we see that although men and women get sick and injured at around the same rate, women—especially young women—are less likely to seek health care, less likely to see a doctor if they do, and more likely to report problems with health care quality. </a:t>
            </a:r>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29</a:t>
            </a:fld>
            <a:endParaRPr lang="en-AU" dirty="0"/>
          </a:p>
        </p:txBody>
      </p:sp>
    </p:spTree>
    <p:extLst>
      <p:ext uri="{BB962C8B-B14F-4D97-AF65-F5344CB8AC3E}">
        <p14:creationId xmlns:p14="http://schemas.microsoft.com/office/powerpoint/2010/main" val="47284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1" y="4721186"/>
            <a:ext cx="5445760" cy="4719461"/>
          </a:xfrm>
        </p:spPr>
        <p:txBody>
          <a:bodyPr/>
          <a:lstStyle/>
          <a:p>
            <a:r>
              <a:rPr lang="en-AU" sz="1400" dirty="0">
                <a:latin typeface="Arial" panose="020B0604020202020204" pitchFamily="34" charset="0"/>
                <a:cs typeface="Arial" panose="020B0604020202020204" pitchFamily="34" charset="0"/>
              </a:rPr>
              <a:t>One of the 5 ‘big transformative shifts’ identified in the SDG process is to  ‘</a:t>
            </a:r>
            <a:r>
              <a:rPr lang="en-AU" sz="1400" b="1" dirty="0">
                <a:latin typeface="Arial" panose="020B0604020202020204" pitchFamily="34" charset="0"/>
                <a:cs typeface="Arial" panose="020B0604020202020204" pitchFamily="34" charset="0"/>
              </a:rPr>
              <a:t>Leave No One Behind’: </a:t>
            </a:r>
            <a:r>
              <a:rPr lang="en-AU" sz="1400" dirty="0">
                <a:latin typeface="Arial" panose="020B0604020202020204" pitchFamily="34" charset="0"/>
                <a:cs typeface="Arial" panose="020B0604020202020204" pitchFamily="34" charset="0"/>
              </a:rPr>
              <a:t>‘No person – regardless of ethnicity, gender, geography, disability, race or other status – is denied basic economic opportunities and human rights</a:t>
            </a:r>
            <a:r>
              <a:rPr lang="en-AU" sz="1400" dirty="0" smtClean="0">
                <a:latin typeface="Arial" panose="020B0604020202020204" pitchFamily="34" charset="0"/>
                <a:cs typeface="Arial" panose="020B0604020202020204" pitchFamily="34" charset="0"/>
              </a:rPr>
              <a:t>’</a:t>
            </a:r>
          </a:p>
          <a:p>
            <a:endParaRPr lang="en-AU" sz="1400"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But we can’t accurately assess if ‘no </a:t>
            </a:r>
            <a:r>
              <a:rPr lang="en-AU" sz="1400" b="1" u="sng" dirty="0">
                <a:latin typeface="Arial" panose="020B0604020202020204" pitchFamily="34" charset="0"/>
                <a:cs typeface="Arial" panose="020B0604020202020204" pitchFamily="34" charset="0"/>
              </a:rPr>
              <a:t>one</a:t>
            </a:r>
            <a:r>
              <a:rPr lang="en-AU" sz="1400" b="1" dirty="0">
                <a:latin typeface="Arial" panose="020B0604020202020204" pitchFamily="34" charset="0"/>
                <a:cs typeface="Arial" panose="020B0604020202020204" pitchFamily="34" charset="0"/>
              </a:rPr>
              <a:t>’ is left behind unless we are measuring poverty at an individual level.</a:t>
            </a:r>
          </a:p>
          <a:p>
            <a:pPr defTabSz="457794">
              <a:defRPr/>
            </a:pPr>
            <a:endParaRPr lang="en-AU" sz="1400" dirty="0" smtClean="0">
              <a:latin typeface="Arial Narrow" panose="020B0606020202030204" pitchFamily="34" charset="0"/>
              <a:cs typeface="Arial" panose="020B0604020202020204" pitchFamily="34" charset="0"/>
            </a:endParaRPr>
          </a:p>
          <a:p>
            <a:r>
              <a:rPr lang="en-AU" sz="1400" b="1" dirty="0" smtClean="0">
                <a:latin typeface="Arial Narrow" panose="020B060602020203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8A2233-A6BD-481E-9F5B-613889F3AD10}" type="slidenum">
              <a:rPr lang="en-AU" smtClean="0"/>
              <a:pPr/>
              <a:t>3</a:t>
            </a:fld>
            <a:endParaRPr lang="en-AU"/>
          </a:p>
        </p:txBody>
      </p:sp>
    </p:spTree>
    <p:extLst>
      <p:ext uri="{BB962C8B-B14F-4D97-AF65-F5344CB8AC3E}">
        <p14:creationId xmlns:p14="http://schemas.microsoft.com/office/powerpoint/2010/main" val="2698106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sz="1400" dirty="0" smtClean="0">
                <a:latin typeface="Arial" panose="020B0604020202020204" pitchFamily="34" charset="0"/>
                <a:cs typeface="Arial" panose="020B0604020202020204" pitchFamily="34" charset="0"/>
              </a:rPr>
              <a:t>The intersection</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between sex and age is presented here,</a:t>
            </a:r>
            <a:r>
              <a:rPr lang="en-US" sz="1400" baseline="0" dirty="0" smtClean="0">
                <a:latin typeface="Arial" panose="020B0604020202020204" pitchFamily="34" charset="0"/>
                <a:cs typeface="Arial" panose="020B0604020202020204" pitchFamily="34" charset="0"/>
              </a:rPr>
              <a:t> illustrating that the largest gender difference is in younger age groups. </a:t>
            </a:r>
            <a:endParaRPr lang="en-US" sz="1400" dirty="0" smtClean="0">
              <a:latin typeface="Arial" panose="020B0604020202020204" pitchFamily="34" charset="0"/>
              <a:cs typeface="Arial" panose="020B0604020202020204" pitchFamily="34" charset="0"/>
            </a:endParaRPr>
          </a:p>
          <a:p>
            <a:endParaRPr lang="en-AU" alt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30</a:t>
            </a:fld>
            <a:endParaRPr lang="en-AU" dirty="0"/>
          </a:p>
        </p:txBody>
      </p:sp>
    </p:spTree>
    <p:extLst>
      <p:ext uri="{BB962C8B-B14F-4D97-AF65-F5344CB8AC3E}">
        <p14:creationId xmlns:p14="http://schemas.microsoft.com/office/powerpoint/2010/main" val="3831639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457794">
              <a:defRPr/>
            </a:pPr>
            <a:r>
              <a:rPr lang="en-US" sz="1400" dirty="0" smtClean="0">
                <a:latin typeface="Arial" panose="020B0604020202020204" pitchFamily="34" charset="0"/>
                <a:cs typeface="Arial" panose="020B0604020202020204" pitchFamily="34" charset="0"/>
              </a:rPr>
              <a:t>We can</a:t>
            </a:r>
            <a:r>
              <a:rPr lang="en-US" sz="1400" baseline="0" dirty="0" smtClean="0">
                <a:latin typeface="Arial" panose="020B0604020202020204" pitchFamily="34" charset="0"/>
                <a:cs typeface="Arial" panose="020B0604020202020204" pitchFamily="34" charset="0"/>
              </a:rPr>
              <a:t> look at the </a:t>
            </a:r>
            <a:r>
              <a:rPr lang="en-US" sz="1400" dirty="0" smtClean="0">
                <a:latin typeface="Arial" panose="020B0604020202020204" pitchFamily="34" charset="0"/>
                <a:cs typeface="Arial" panose="020B0604020202020204" pitchFamily="34" charset="0"/>
              </a:rPr>
              <a:t>variation</a:t>
            </a:r>
            <a:r>
              <a:rPr lang="en-US" sz="1400" baseline="0" dirty="0" smtClean="0">
                <a:latin typeface="Arial" panose="020B0604020202020204" pitchFamily="34" charset="0"/>
                <a:cs typeface="Arial" panose="020B0604020202020204" pitchFamily="34" charset="0"/>
              </a:rPr>
              <a:t> by</a:t>
            </a:r>
            <a:r>
              <a:rPr lang="en-US" sz="1400" dirty="0" smtClean="0">
                <a:latin typeface="Arial" panose="020B0604020202020204" pitchFamily="34" charset="0"/>
                <a:cs typeface="Arial" panose="020B0604020202020204" pitchFamily="34" charset="0"/>
              </a:rPr>
              <a:t> sex and</a:t>
            </a:r>
            <a:r>
              <a:rPr lang="en-US" sz="1400" baseline="0" dirty="0" smtClean="0">
                <a:latin typeface="Arial" panose="020B0604020202020204" pitchFamily="34" charset="0"/>
                <a:cs typeface="Arial" panose="020B0604020202020204" pitchFamily="34" charset="0"/>
              </a:rPr>
              <a:t> geography, identifying where the gender difference is greatest, and providing easily interpretable information for designing targeted responses. </a:t>
            </a: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31</a:t>
            </a:fld>
            <a:endParaRPr lang="en-AU" dirty="0"/>
          </a:p>
        </p:txBody>
      </p:sp>
    </p:spTree>
    <p:extLst>
      <p:ext uri="{BB962C8B-B14F-4D97-AF65-F5344CB8AC3E}">
        <p14:creationId xmlns:p14="http://schemas.microsoft.com/office/powerpoint/2010/main" val="221305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r>
              <a:rPr lang="en-AU" sz="1400" dirty="0" smtClean="0">
                <a:latin typeface="Arial" panose="020B0604020202020204" pitchFamily="34" charset="0"/>
                <a:cs typeface="Arial" panose="020B0604020202020204" pitchFamily="34" charset="0"/>
              </a:rPr>
              <a:t>This shows the prevalence of different kinds of cooking fuel</a:t>
            </a:r>
            <a:r>
              <a:rPr lang="en-AU" sz="1400" baseline="0" dirty="0" smtClean="0">
                <a:latin typeface="Arial" panose="020B0604020202020204" pitchFamily="34" charset="0"/>
                <a:cs typeface="Arial" panose="020B0604020202020204" pitchFamily="34" charset="0"/>
              </a:rPr>
              <a:t> by settlement type in </a:t>
            </a:r>
            <a:r>
              <a:rPr lang="en-AU" sz="1400" dirty="0" smtClean="0">
                <a:latin typeface="Arial" panose="020B0604020202020204" pitchFamily="34" charset="0"/>
                <a:cs typeface="Arial" panose="020B0604020202020204" pitchFamily="34" charset="0"/>
              </a:rPr>
              <a:t>the Fiji sample – again, if you are interested in the health impacts of fuel, decision makers can use the IDM to help determine priorities and guide</a:t>
            </a:r>
            <a:r>
              <a:rPr lang="en-AU" sz="1400" baseline="0" dirty="0" smtClean="0">
                <a:latin typeface="Arial" panose="020B0604020202020204" pitchFamily="34" charset="0"/>
                <a:cs typeface="Arial" panose="020B0604020202020204" pitchFamily="34" charset="0"/>
              </a:rPr>
              <a:t> targeted interventions</a:t>
            </a:r>
            <a:endParaRPr lang="en-AU"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32</a:t>
            </a:fld>
            <a:endParaRPr lang="en-AU" dirty="0"/>
          </a:p>
        </p:txBody>
      </p:sp>
    </p:spTree>
    <p:extLst>
      <p:ext uri="{BB962C8B-B14F-4D97-AF65-F5344CB8AC3E}">
        <p14:creationId xmlns:p14="http://schemas.microsoft.com/office/powerpoint/2010/main" val="3735782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altLang="en-US" sz="1400" dirty="0" smtClean="0">
                <a:latin typeface="Arial" panose="020B0604020202020204" pitchFamily="34" charset="0"/>
                <a:cs typeface="Arial" panose="020B0604020202020204" pitchFamily="34" charset="0"/>
              </a:rPr>
              <a:t>I’ve got two more Fiji illustrations to show you.  This graph </a:t>
            </a:r>
            <a:r>
              <a:rPr lang="en-US" altLang="en-US" sz="1400" dirty="0">
                <a:latin typeface="Arial" panose="020B0604020202020204" pitchFamily="34" charset="0"/>
                <a:cs typeface="Arial" panose="020B0604020202020204" pitchFamily="34" charset="0"/>
              </a:rPr>
              <a:t>illustrates the importance of intra-household measurement, showing that individuals within a household have different overall IDM scores, and different profiles of </a:t>
            </a:r>
            <a:r>
              <a:rPr lang="en-US" altLang="en-US" sz="1400" dirty="0" smtClean="0">
                <a:latin typeface="Arial" panose="020B0604020202020204" pitchFamily="34" charset="0"/>
                <a:cs typeface="Arial" panose="020B0604020202020204" pitchFamily="34" charset="0"/>
              </a:rPr>
              <a:t>deprivation</a:t>
            </a:r>
            <a:r>
              <a:rPr lang="en-US" alt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6E9CF946-C04D-4785-BFF3-B1A0652701E5}" type="slidenum">
              <a:rPr lang="en-AU" smtClean="0"/>
              <a:t>33</a:t>
            </a:fld>
            <a:endParaRPr lang="en-AU" dirty="0"/>
          </a:p>
        </p:txBody>
      </p:sp>
    </p:spTree>
    <p:extLst>
      <p:ext uri="{BB962C8B-B14F-4D97-AF65-F5344CB8AC3E}">
        <p14:creationId xmlns:p14="http://schemas.microsoft.com/office/powerpoint/2010/main" val="464981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r>
              <a:rPr lang="en-US" altLang="en-US" sz="1400" dirty="0" smtClean="0">
                <a:latin typeface="Arial" panose="020B0604020202020204" pitchFamily="34" charset="0"/>
                <a:cs typeface="Arial" panose="020B0604020202020204" pitchFamily="34" charset="0"/>
              </a:rPr>
              <a:t>And finally, this </a:t>
            </a:r>
            <a:r>
              <a:rPr lang="en-US" altLang="en-US" sz="1400" dirty="0">
                <a:latin typeface="Arial" panose="020B0604020202020204" pitchFamily="34" charset="0"/>
                <a:cs typeface="Arial" panose="020B0604020202020204" pitchFamily="34" charset="0"/>
              </a:rPr>
              <a:t>slide further illustrates the importance of individual measurement. </a:t>
            </a:r>
            <a:endParaRPr lang="en-US" altLang="en-US" sz="1400" dirty="0" smtClean="0">
              <a:latin typeface="Arial" panose="020B0604020202020204" pitchFamily="34" charset="0"/>
              <a:cs typeface="Arial" panose="020B0604020202020204" pitchFamily="34" charset="0"/>
            </a:endParaRPr>
          </a:p>
          <a:p>
            <a:pPr defTabSz="915589">
              <a:defRPr/>
            </a:pPr>
            <a:r>
              <a:rPr lang="en-US" altLang="en-US" sz="1400" dirty="0" smtClean="0">
                <a:latin typeface="Arial" panose="020B0604020202020204" pitchFamily="34" charset="0"/>
                <a:cs typeface="Arial" panose="020B0604020202020204" pitchFamily="34" charset="0"/>
              </a:rPr>
              <a:t>These </a:t>
            </a:r>
            <a:r>
              <a:rPr lang="en-US" altLang="en-US" sz="1400" dirty="0">
                <a:latin typeface="Arial" panose="020B0604020202020204" pitchFamily="34" charset="0"/>
                <a:cs typeface="Arial" panose="020B0604020202020204" pitchFamily="34" charset="0"/>
              </a:rPr>
              <a:t>two women have the same overall IDM score, but different profiles of deprivation. </a:t>
            </a:r>
            <a:endParaRPr lang="en-US" altLang="en-US" sz="1400" dirty="0" smtClean="0">
              <a:latin typeface="Arial" panose="020B0604020202020204" pitchFamily="34" charset="0"/>
              <a:cs typeface="Arial" panose="020B0604020202020204" pitchFamily="34" charset="0"/>
            </a:endParaRPr>
          </a:p>
          <a:p>
            <a:pPr defTabSz="915589">
              <a:defRPr/>
            </a:pPr>
            <a:r>
              <a:rPr lang="en-US" altLang="en-US" sz="1400" dirty="0" smtClean="0">
                <a:latin typeface="Arial" panose="020B0604020202020204" pitchFamily="34" charset="0"/>
                <a:cs typeface="Arial" panose="020B0604020202020204" pitchFamily="34" charset="0"/>
              </a:rPr>
              <a:t>Although </a:t>
            </a:r>
            <a:r>
              <a:rPr lang="en-US" altLang="en-US" sz="1400" dirty="0">
                <a:latin typeface="Arial" panose="020B0604020202020204" pitchFamily="34" charset="0"/>
                <a:cs typeface="Arial" panose="020B0604020202020204" pitchFamily="34" charset="0"/>
              </a:rPr>
              <a:t>aggregation is always necessary for informing high level decision-making, the ability to access the stories of individual people gives a more sensitive, nuanced, and human-focused way of </a:t>
            </a:r>
            <a:r>
              <a:rPr lang="en-US" altLang="en-US" sz="1400" dirty="0" smtClean="0">
                <a:latin typeface="Arial" panose="020B0604020202020204" pitchFamily="34" charset="0"/>
                <a:cs typeface="Arial" panose="020B0604020202020204" pitchFamily="34" charset="0"/>
              </a:rPr>
              <a:t>assessing poverty</a:t>
            </a:r>
            <a:r>
              <a:rPr lang="en-US" altLang="en-US" sz="1400" dirty="0">
                <a:latin typeface="Arial" panose="020B0604020202020204" pitchFamily="34" charset="0"/>
                <a:cs typeface="Arial" panose="020B0604020202020204" pitchFamily="34" charset="0"/>
              </a:rPr>
              <a:t>.  </a:t>
            </a: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34</a:t>
            </a:fld>
            <a:endParaRPr lang="en-AU" dirty="0"/>
          </a:p>
        </p:txBody>
      </p:sp>
    </p:spTree>
    <p:extLst>
      <p:ext uri="{BB962C8B-B14F-4D97-AF65-F5344CB8AC3E}">
        <p14:creationId xmlns:p14="http://schemas.microsoft.com/office/powerpoint/2010/main" val="227158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595288" y="4441061"/>
            <a:ext cx="5688632" cy="5256584"/>
          </a:xfrm>
        </p:spPr>
        <p:txBody>
          <a:bodyPr/>
          <a:lstStyle/>
          <a:p>
            <a:r>
              <a:rPr lang="en-AU" altLang="en-US" sz="1400" dirty="0" smtClean="0">
                <a:latin typeface="Arial" pitchFamily="34" charset="0"/>
                <a:cs typeface="Arial" pitchFamily="34" charset="0"/>
              </a:rPr>
              <a:t>We wanted to provide some insight into how the IDM works, and what it can show us in the context of a specific country.  Now I just want to outline very briefly our current program before opening for questions and discussion. </a:t>
            </a:r>
          </a:p>
          <a:p>
            <a:r>
              <a:rPr lang="en-AU" altLang="en-US" sz="1400" dirty="0" smtClean="0">
                <a:latin typeface="Arial" pitchFamily="34" charset="0"/>
                <a:cs typeface="Arial" pitchFamily="34" charset="0"/>
              </a:rPr>
              <a:t>The Australian Government has invested in a new 4+ year program to ready the IDM for global use. Our program is focused around 4</a:t>
            </a:r>
            <a:r>
              <a:rPr lang="en-AU" altLang="en-US" sz="1400" baseline="0" dirty="0" smtClean="0">
                <a:latin typeface="Arial" pitchFamily="34" charset="0"/>
                <a:cs typeface="Arial" pitchFamily="34" charset="0"/>
              </a:rPr>
              <a:t> </a:t>
            </a:r>
            <a:r>
              <a:rPr lang="en-AU" altLang="en-US" sz="1400" dirty="0" smtClean="0">
                <a:latin typeface="Arial" pitchFamily="34" charset="0"/>
                <a:cs typeface="Arial" pitchFamily="34" charset="0"/>
              </a:rPr>
              <a:t>key areas 1.</a:t>
            </a:r>
            <a:r>
              <a:rPr lang="en-AU" altLang="en-US" sz="1400" baseline="0" dirty="0" smtClean="0">
                <a:latin typeface="Arial" pitchFamily="34" charset="0"/>
                <a:cs typeface="Arial" pitchFamily="34" charset="0"/>
              </a:rPr>
              <a:t> E</a:t>
            </a:r>
            <a:r>
              <a:rPr lang="en-AU" altLang="en-US" sz="1400" dirty="0" smtClean="0">
                <a:latin typeface="Arial" pitchFamily="34" charset="0"/>
                <a:cs typeface="Arial" pitchFamily="34" charset="0"/>
              </a:rPr>
              <a:t>xpanding data and contexts – currently in the field in Nepal, Indonesia likely next year.  Other countries will be determined by a range of criteria, including global strategic significance,</a:t>
            </a:r>
            <a:r>
              <a:rPr lang="en-AU" altLang="en-US" sz="1400" baseline="0" dirty="0" smtClean="0">
                <a:latin typeface="Arial" pitchFamily="34" charset="0"/>
                <a:cs typeface="Arial" pitchFamily="34" charset="0"/>
              </a:rPr>
              <a:t> interest for other organisations and institutions, existing partnerships / relationships to support fieldwork, relative cost-effectiveness (we want to get most value from the funds available)</a:t>
            </a:r>
            <a:endParaRPr lang="en-AU" altLang="en-US" sz="1400" dirty="0" smtClean="0">
              <a:latin typeface="Arial" pitchFamily="34" charset="0"/>
              <a:cs typeface="Arial" pitchFamily="34" charset="0"/>
            </a:endParaRPr>
          </a:p>
          <a:p>
            <a:r>
              <a:rPr lang="en-AU" altLang="en-US" sz="1400" dirty="0" smtClean="0">
                <a:latin typeface="Arial" pitchFamily="34" charset="0"/>
                <a:cs typeface="Arial" pitchFamily="34" charset="0"/>
              </a:rPr>
              <a:t>2.</a:t>
            </a:r>
            <a:r>
              <a:rPr lang="en-AU" altLang="en-US" sz="1400" baseline="0" dirty="0" smtClean="0">
                <a:latin typeface="Arial" pitchFamily="34" charset="0"/>
                <a:cs typeface="Arial" pitchFamily="34" charset="0"/>
              </a:rPr>
              <a:t> </a:t>
            </a:r>
            <a:r>
              <a:rPr lang="en-AU" altLang="en-US" sz="1400" dirty="0" smtClean="0">
                <a:latin typeface="Arial" pitchFamily="34" charset="0"/>
                <a:cs typeface="Arial" pitchFamily="34" charset="0"/>
              </a:rPr>
              <a:t>maximising sensitivity and coverage – for minorities, children (ARC discovery grant submitted), M&amp;E</a:t>
            </a:r>
          </a:p>
          <a:p>
            <a:r>
              <a:rPr lang="en-AU" altLang="en-US" sz="1400" dirty="0" smtClean="0">
                <a:latin typeface="Arial" pitchFamily="34" charset="0"/>
                <a:cs typeface="Arial" pitchFamily="34" charset="0"/>
              </a:rPr>
              <a:t>3. Harnessing technology to reduce barriers to access and use – data centralisation and accessibility is key.  Reducing barriers to use is critical</a:t>
            </a:r>
            <a:r>
              <a:rPr lang="en-AU" altLang="en-US" sz="1400" baseline="0" dirty="0" smtClean="0">
                <a:latin typeface="Arial" pitchFamily="34" charset="0"/>
                <a:cs typeface="Arial" pitchFamily="34" charset="0"/>
              </a:rPr>
              <a:t> to promoting uptake and use, particularly in countries that are very poor and data poor.</a:t>
            </a:r>
            <a:r>
              <a:rPr lang="en-AU" altLang="en-US" sz="1400" dirty="0" smtClean="0">
                <a:latin typeface="Arial" pitchFamily="34" charset="0"/>
                <a:cs typeface="Arial" pitchFamily="34" charset="0"/>
              </a:rPr>
              <a:t> </a:t>
            </a:r>
          </a:p>
          <a:p>
            <a:r>
              <a:rPr lang="en-AU" altLang="en-US" sz="1400" dirty="0" smtClean="0">
                <a:latin typeface="Arial" pitchFamily="34" charset="0"/>
                <a:cs typeface="Arial" pitchFamily="34" charset="0"/>
              </a:rPr>
              <a:t>Finally we want to invest in a communication and engagement program to increase knowledge about this new measure, build support for its use, use IDM data and insights to enhance global debates and broaden partnerships to sustain the context expansion</a:t>
            </a:r>
            <a:r>
              <a:rPr lang="en-AU" altLang="en-US" sz="1400" baseline="0" dirty="0" smtClean="0">
                <a:latin typeface="Arial" pitchFamily="34" charset="0"/>
                <a:cs typeface="Arial" pitchFamily="34" charset="0"/>
              </a:rPr>
              <a:t> and</a:t>
            </a:r>
            <a:r>
              <a:rPr lang="en-AU" altLang="en-US" sz="1400" dirty="0" smtClean="0">
                <a:latin typeface="Arial" pitchFamily="34" charset="0"/>
                <a:cs typeface="Arial" pitchFamily="34" charset="0"/>
              </a:rPr>
              <a:t> establish a platform for scale. </a:t>
            </a:r>
          </a:p>
        </p:txBody>
      </p:sp>
      <p:sp>
        <p:nvSpPr>
          <p:cNvPr id="4" name="Slide Number Placeholder 3"/>
          <p:cNvSpPr>
            <a:spLocks noGrp="1"/>
          </p:cNvSpPr>
          <p:nvPr>
            <p:ph type="sldNum" sz="quarter" idx="10"/>
          </p:nvPr>
        </p:nvSpPr>
        <p:spPr/>
        <p:txBody>
          <a:bodyPr/>
          <a:lstStyle/>
          <a:p>
            <a:fld id="{6E9CF946-C04D-4785-BFF3-B1A0652701E5}" type="slidenum">
              <a:rPr lang="en-AU" smtClean="0"/>
              <a:t>35</a:t>
            </a:fld>
            <a:endParaRPr lang="en-AU" dirty="0"/>
          </a:p>
        </p:txBody>
      </p:sp>
    </p:spTree>
    <p:extLst>
      <p:ext uri="{BB962C8B-B14F-4D97-AF65-F5344CB8AC3E}">
        <p14:creationId xmlns:p14="http://schemas.microsoft.com/office/powerpoint/2010/main" val="23452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307256" y="4119563"/>
            <a:ext cx="6192688" cy="5674642"/>
          </a:xfrm>
        </p:spPr>
        <p:txBody>
          <a:bodyPr/>
          <a:lstStyle/>
          <a:p>
            <a:r>
              <a:rPr lang="en-AU" altLang="en-US" sz="1300" dirty="0" smtClean="0">
                <a:latin typeface="Arial" pitchFamily="34" charset="0"/>
                <a:cs typeface="Arial" pitchFamily="34" charset="0"/>
              </a:rPr>
              <a:t>It is important to acknowledge where we are at with the IDM.</a:t>
            </a:r>
            <a:r>
              <a:rPr lang="en-AU" altLang="en-US" sz="1300" baseline="0" dirty="0" smtClean="0">
                <a:latin typeface="Arial" pitchFamily="34" charset="0"/>
                <a:cs typeface="Arial" pitchFamily="34" charset="0"/>
              </a:rPr>
              <a:t>  This is a program to </a:t>
            </a:r>
            <a:r>
              <a:rPr lang="en-AU" altLang="en-US" sz="1300" u="sng" baseline="0" dirty="0" smtClean="0">
                <a:latin typeface="Arial" pitchFamily="34" charset="0"/>
                <a:cs typeface="Arial" pitchFamily="34" charset="0"/>
              </a:rPr>
              <a:t>ready the IDM for global use</a:t>
            </a:r>
            <a:r>
              <a:rPr lang="en-AU" altLang="en-US" sz="1300" baseline="0" dirty="0" smtClean="0">
                <a:latin typeface="Arial" pitchFamily="34" charset="0"/>
                <a:cs typeface="Arial" pitchFamily="34" charset="0"/>
              </a:rPr>
              <a:t>.  It is not there yet. Some of the areas of </a:t>
            </a:r>
            <a:r>
              <a:rPr lang="en-AU" altLang="en-US" sz="1300" dirty="0" smtClean="0">
                <a:latin typeface="Arial" pitchFamily="34" charset="0"/>
                <a:cs typeface="Arial" pitchFamily="34" charset="0"/>
              </a:rPr>
              <a:t>conceptual and technical refinement are highlighted above, and this</a:t>
            </a:r>
            <a:r>
              <a:rPr lang="en-AU" altLang="en-US" sz="1300" baseline="0" dirty="0" smtClean="0">
                <a:latin typeface="Arial" pitchFamily="34" charset="0"/>
                <a:cs typeface="Arial" pitchFamily="34" charset="0"/>
              </a:rPr>
              <a:t> work </a:t>
            </a:r>
            <a:r>
              <a:rPr lang="en-AU" altLang="en-US" sz="1300" dirty="0" smtClean="0">
                <a:latin typeface="Arial" pitchFamily="34" charset="0"/>
                <a:cs typeface="Arial" pitchFamily="34" charset="0"/>
              </a:rPr>
              <a:t>is an early priority.  I can go into more detail around these areas – but important to flag that the IDM is not yet ready for global use – but will be soon.  We</a:t>
            </a:r>
            <a:r>
              <a:rPr lang="en-AU" altLang="en-US" sz="1300" baseline="0" dirty="0" smtClean="0">
                <a:latin typeface="Arial" pitchFamily="34" charset="0"/>
                <a:cs typeface="Arial" pitchFamily="34" charset="0"/>
              </a:rPr>
              <a:t> only have data from a couple of countries, and neither of them are extremely poor.  This is one reason for going to Nepal early in the life of the Program, to test the performance of the measure in a much poorer context that either Philippines or Fiji.    </a:t>
            </a:r>
            <a:endParaRPr lang="en-AU" altLang="en-US" sz="1300" dirty="0" smtClean="0">
              <a:latin typeface="Arial" pitchFamily="34" charset="0"/>
              <a:cs typeface="Arial" pitchFamily="34" charset="0"/>
            </a:endParaRPr>
          </a:p>
          <a:p>
            <a:r>
              <a:rPr lang="en-AU" altLang="en-US" sz="1300" dirty="0" smtClean="0">
                <a:latin typeface="Arial" pitchFamily="34" charset="0"/>
                <a:cs typeface="Arial" pitchFamily="34" charset="0"/>
              </a:rPr>
              <a:t>We are confident about the research</a:t>
            </a:r>
            <a:r>
              <a:rPr lang="en-AU" altLang="en-US" sz="1300" baseline="0" dirty="0" smtClean="0">
                <a:latin typeface="Arial" pitchFamily="34" charset="0"/>
                <a:cs typeface="Arial" pitchFamily="34" charset="0"/>
              </a:rPr>
              <a:t> that informed the development of the IDM, and about the rationale for including those dimensions that are included.  We drew on the best current research at the time to inform the work, and used well validated indicators wherever we could.  The aim was to build from current work, and to facilitate integration into existing multi-topic surveys.  But obviously research and developments re measurements have continued apace in recent years, and when the research fellows recently recruited at the ANU commence later in the year, they will have as one focus engaging closely with current research and relevant programs to address gender data gaps.</a:t>
            </a:r>
            <a:endParaRPr lang="en-AU" altLang="en-US" sz="1300" dirty="0" smtClean="0">
              <a:latin typeface="Arial" pitchFamily="34" charset="0"/>
              <a:cs typeface="Arial" pitchFamily="34" charset="0"/>
            </a:endParaRPr>
          </a:p>
          <a:p>
            <a:r>
              <a:rPr lang="en-AU" altLang="en-US" sz="1300" dirty="0" smtClean="0">
                <a:latin typeface="Arial" pitchFamily="34" charset="0"/>
                <a:cs typeface="Arial" pitchFamily="34" charset="0"/>
              </a:rPr>
              <a:t>So, as you look towards an IDM study</a:t>
            </a:r>
            <a:r>
              <a:rPr lang="en-AU" altLang="en-US" sz="1300" baseline="0" dirty="0" smtClean="0">
                <a:latin typeface="Arial" pitchFamily="34" charset="0"/>
                <a:cs typeface="Arial" pitchFamily="34" charset="0"/>
              </a:rPr>
              <a:t> in Costa Rica, you have some evidence, corrections and refinements to draw on already, and you will be able to benefit from investments to digitise the IDM and move the survey onto a tablet, to simplify data collection and entry processes.  </a:t>
            </a:r>
          </a:p>
          <a:p>
            <a:r>
              <a:rPr lang="en-AU" altLang="en-US" sz="1300" baseline="0" dirty="0" smtClean="0">
                <a:latin typeface="Arial" pitchFamily="34" charset="0"/>
                <a:cs typeface="Arial" pitchFamily="34" charset="0"/>
              </a:rPr>
              <a:t>The current study in Nepal has provided an opportunity to collect IDM data via an open source program, Open Data Kit.  We are currently developing </a:t>
            </a:r>
          </a:p>
          <a:p>
            <a:r>
              <a:rPr lang="en-AU" altLang="en-US" sz="1300" baseline="0" dirty="0" smtClean="0">
                <a:latin typeface="Arial" pitchFamily="34" charset="0"/>
                <a:cs typeface="Arial" pitchFamily="34" charset="0"/>
              </a:rPr>
              <a:t>So, even if your study is funded elsewhere, it is critical for coherence and integrity that we coordinate and collaborate closely, managing this as one overall program, so you can build from the learnings and refinements underway, and the investment in IT that can support and simplify your work. You also want your data to be comparable with other IDM data being collected, so its important to keep connected with the team involved in this new program based at the ANU, so we can provide you with updates as questionnaires are revised, new data analysed etc.</a:t>
            </a:r>
            <a:endParaRPr lang="en-AU" altLang="en-US" sz="1300" dirty="0" smtClean="0">
              <a:latin typeface="Arial" pitchFamily="34" charset="0"/>
              <a:cs typeface="Arial" pitchFamily="34" charset="0"/>
            </a:endParaRP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36</a:t>
            </a:fld>
            <a:endParaRPr lang="en-AU" dirty="0"/>
          </a:p>
        </p:txBody>
      </p:sp>
    </p:spTree>
    <p:extLst>
      <p:ext uri="{BB962C8B-B14F-4D97-AF65-F5344CB8AC3E}">
        <p14:creationId xmlns:p14="http://schemas.microsoft.com/office/powerpoint/2010/main" val="3674890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FIJI</a:t>
            </a:r>
          </a:p>
          <a:p>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USD117,300 = $156,960 AUD at exchange  rate of 0.746</a:t>
            </a:r>
          </a:p>
          <a:p>
            <a:r>
              <a:rPr lang="en-US" sz="1400" dirty="0">
                <a:latin typeface="Arial" panose="020B0604020202020204" pitchFamily="34" charset="0"/>
                <a:cs typeface="Arial" panose="020B0604020202020204" pitchFamily="34" charset="0"/>
              </a:rPr>
              <a:t>Fiji costs incl sampling strategy, data collection, data entry &amp; data cleaning</a:t>
            </a:r>
          </a:p>
          <a:p>
            <a:r>
              <a:rPr lang="en-US" sz="1400" dirty="0">
                <a:latin typeface="Arial" panose="020B0604020202020204" pitchFamily="34" charset="0"/>
                <a:cs typeface="Arial" panose="020B0604020202020204" pitchFamily="34" charset="0"/>
              </a:rPr>
              <a:t>Or around USD39 per data point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NEPAL</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minimum 800 households and a minimum of 1500 individuals, </a:t>
            </a:r>
            <a:r>
              <a:rPr lang="en-US" sz="1400" u="sng" dirty="0">
                <a:latin typeface="Arial" panose="020B0604020202020204" pitchFamily="34" charset="0"/>
                <a:cs typeface="Arial" panose="020B0604020202020204" pitchFamily="34" charset="0"/>
              </a:rPr>
              <a:t>but likely more</a:t>
            </a:r>
          </a:p>
        </p:txBody>
      </p:sp>
      <p:sp>
        <p:nvSpPr>
          <p:cNvPr id="4" name="Slide Number Placeholder 3"/>
          <p:cNvSpPr>
            <a:spLocks noGrp="1"/>
          </p:cNvSpPr>
          <p:nvPr>
            <p:ph type="sldNum" sz="quarter" idx="10"/>
          </p:nvPr>
        </p:nvSpPr>
        <p:spPr/>
        <p:txBody>
          <a:bodyPr/>
          <a:lstStyle/>
          <a:p>
            <a:fld id="{6E9CF946-C04D-4785-BFF3-B1A0652701E5}" type="slidenum">
              <a:rPr lang="en-AU" smtClean="0"/>
              <a:t>37</a:t>
            </a:fld>
            <a:endParaRPr lang="en-AU" dirty="0"/>
          </a:p>
        </p:txBody>
      </p:sp>
    </p:spTree>
    <p:extLst>
      <p:ext uri="{BB962C8B-B14F-4D97-AF65-F5344CB8AC3E}">
        <p14:creationId xmlns:p14="http://schemas.microsoft.com/office/powerpoint/2010/main" val="996253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CF946-C04D-4785-BFF3-B1A0652701E5}" type="slidenum">
              <a:rPr lang="en-AU" smtClean="0"/>
              <a:t>38</a:t>
            </a:fld>
            <a:endParaRPr lang="en-AU" dirty="0"/>
          </a:p>
        </p:txBody>
      </p:sp>
    </p:spTree>
    <p:extLst>
      <p:ext uri="{BB962C8B-B14F-4D97-AF65-F5344CB8AC3E}">
        <p14:creationId xmlns:p14="http://schemas.microsoft.com/office/powerpoint/2010/main" val="7080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pPr defTabSz="915589">
              <a:defRPr/>
            </a:pPr>
            <a:endParaRPr lang="en-US" baseline="0" dirty="0" smtClean="0"/>
          </a:p>
        </p:txBody>
      </p:sp>
      <p:sp>
        <p:nvSpPr>
          <p:cNvPr id="4" name="Slide Number Placeholder 3"/>
          <p:cNvSpPr>
            <a:spLocks noGrp="1"/>
          </p:cNvSpPr>
          <p:nvPr>
            <p:ph type="sldNum" sz="quarter" idx="10"/>
          </p:nvPr>
        </p:nvSpPr>
        <p:spPr/>
        <p:txBody>
          <a:bodyPr/>
          <a:lstStyle/>
          <a:p>
            <a:fld id="{6E9CF946-C04D-4785-BFF3-B1A0652701E5}" type="slidenum">
              <a:rPr lang="en-AU" smtClean="0"/>
              <a:t>39</a:t>
            </a:fld>
            <a:endParaRPr lang="en-AU" dirty="0"/>
          </a:p>
        </p:txBody>
      </p:sp>
    </p:spTree>
    <p:extLst>
      <p:ext uri="{BB962C8B-B14F-4D97-AF65-F5344CB8AC3E}">
        <p14:creationId xmlns:p14="http://schemas.microsoft.com/office/powerpoint/2010/main" val="143557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217488"/>
            <a:ext cx="4570413" cy="3429000"/>
          </a:xfrm>
        </p:spPr>
      </p:sp>
      <p:sp>
        <p:nvSpPr>
          <p:cNvPr id="3" name="Notes Placeholder 2"/>
          <p:cNvSpPr>
            <a:spLocks noGrp="1"/>
          </p:cNvSpPr>
          <p:nvPr>
            <p:ph type="body" idx="1"/>
          </p:nvPr>
        </p:nvSpPr>
        <p:spPr>
          <a:xfrm>
            <a:off x="811312" y="3961557"/>
            <a:ext cx="5184576" cy="51125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effectLst/>
                <a:latin typeface="Arial Narrow" panose="020B0606020202030204" pitchFamily="34" charset="0"/>
              </a:rPr>
              <a:t>Despite claims that poverty is feminising, or that women and girls make up the majority of</a:t>
            </a:r>
            <a:r>
              <a:rPr lang="en-AU" sz="1600" kern="1200" baseline="0" dirty="0" smtClean="0">
                <a:solidFill>
                  <a:schemeClr val="tx1"/>
                </a:solidFill>
                <a:effectLst/>
                <a:latin typeface="Arial Narrow" panose="020B0606020202030204" pitchFamily="34" charset="0"/>
              </a:rPr>
              <a:t> the world’s poor,</a:t>
            </a:r>
            <a:r>
              <a:rPr lang="en-AU" sz="1600" kern="1200" dirty="0" smtClean="0">
                <a:solidFill>
                  <a:schemeClr val="tx1"/>
                </a:solidFill>
                <a:effectLst/>
                <a:latin typeface="Arial Narrow" panose="020B0606020202030204" pitchFamily="34" charset="0"/>
              </a:rPr>
              <a:t> we don’t have the </a:t>
            </a:r>
            <a:r>
              <a:rPr lang="en-AU" sz="1600" b="1" i="1" kern="1200" dirty="0" smtClean="0">
                <a:solidFill>
                  <a:schemeClr val="tx1"/>
                </a:solidFill>
                <a:effectLst/>
                <a:latin typeface="Arial Narrow" panose="020B0606020202030204" pitchFamily="34" charset="0"/>
              </a:rPr>
              <a:t>evidence</a:t>
            </a:r>
            <a:r>
              <a:rPr lang="en-AU" sz="1600" kern="1200" dirty="0" smtClean="0">
                <a:solidFill>
                  <a:schemeClr val="tx1"/>
                </a:solidFill>
                <a:effectLst/>
                <a:latin typeface="Arial Narrow" panose="020B0606020202030204" pitchFamily="34" charset="0"/>
              </a:rPr>
              <a:t> that proves this one way or the other, </a:t>
            </a:r>
            <a:r>
              <a:rPr lang="en-AU" sz="1600" b="1" u="sng" kern="1200" dirty="0" smtClean="0">
                <a:solidFill>
                  <a:schemeClr val="tx1"/>
                </a:solidFill>
                <a:effectLst/>
                <a:latin typeface="Arial Narrow" panose="020B0606020202030204" pitchFamily="34" charset="0"/>
              </a:rPr>
              <a:t>because we’re not collecting poverty data about individuals</a:t>
            </a:r>
            <a:r>
              <a:rPr lang="en-AU" sz="1600" kern="1200" dirty="0" smtClean="0">
                <a:solidFill>
                  <a:schemeClr val="tx1"/>
                </a:solidFill>
                <a:effectLst/>
                <a:latin typeface="Arial Narrow" panose="020B0606020202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effectLst/>
                <a:latin typeface="Arial Narrow" panose="020B0606020202030204" pitchFamily="34" charset="0"/>
              </a:rPr>
              <a:t>20 years after the Beijing Declaration and Platform for Action </a:t>
            </a:r>
            <a:r>
              <a:rPr lang="en-US" sz="1600" kern="1200" dirty="0" smtClean="0">
                <a:solidFill>
                  <a:schemeClr val="tx1"/>
                </a:solidFill>
                <a:effectLst/>
                <a:latin typeface="Arial Narrow" panose="020B0606020202030204" pitchFamily="34" charset="0"/>
              </a:rPr>
              <a:t>stressed the importance of investing in sex disaggregated data </a:t>
            </a:r>
            <a:r>
              <a:rPr lang="en-AU" sz="1600" kern="1200" dirty="0" smtClean="0">
                <a:solidFill>
                  <a:schemeClr val="tx1"/>
                </a:solidFill>
                <a:effectLst/>
                <a:latin typeface="Arial Narrow" panose="020B0606020202030204" pitchFamily="34" charset="0"/>
              </a:rPr>
              <a:t>the world continues to measure poverty at the household level – making it impossible to measure with accuracy whether women are poorer than men, or vice versa, and whether and how the nature of poverty varies by age, disability and other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kern="1200" dirty="0" smtClean="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1FB387A-2AC4-4504-822D-6E69AA73A44C}" type="slidenum">
              <a:rPr lang="en-AU" smtClean="0"/>
              <a:pPr/>
              <a:t>4</a:t>
            </a:fld>
            <a:endParaRPr lang="en-AU"/>
          </a:p>
        </p:txBody>
      </p:sp>
    </p:spTree>
    <p:extLst>
      <p:ext uri="{BB962C8B-B14F-4D97-AF65-F5344CB8AC3E}">
        <p14:creationId xmlns:p14="http://schemas.microsoft.com/office/powerpoint/2010/main" val="4157247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While the IDM is a new measure, addressing limitations in current approaches, </a:t>
            </a:r>
            <a:r>
              <a:rPr lang="en-US" sz="1400" baseline="0" dirty="0" smtClean="0">
                <a:latin typeface="Arial" panose="020B0604020202020204" pitchFamily="34" charset="0"/>
                <a:cs typeface="Arial" panose="020B0604020202020204" pitchFamily="34" charset="0"/>
              </a:rPr>
              <a:t>where we could, we drew on existing surveys and well validated indicators and questions.  Having said that, because we are also determined not to be limited by existing data collection, the IDM also includes some new questions that are not part of current household surveys. </a:t>
            </a:r>
          </a:p>
          <a:p>
            <a:r>
              <a:rPr lang="en-US" sz="1400" baseline="0" dirty="0" smtClean="0">
                <a:latin typeface="Arial" panose="020B0604020202020204" pitchFamily="34" charset="0"/>
                <a:cs typeface="Arial" panose="020B0604020202020204" pitchFamily="34" charset="0"/>
              </a:rPr>
              <a:t>All these questions, new or from existing surveys are not yet final, we are conducting further assessments to refine the measure in light of its performance in various contexts. </a:t>
            </a:r>
            <a:endParaRPr lang="en-US" sz="1400" dirty="0" smtClean="0">
              <a:latin typeface="Arial" panose="020B0604020202020204" pitchFamily="34" charset="0"/>
              <a:cs typeface="Arial" panose="020B0604020202020204" pitchFamily="34" charset="0"/>
            </a:endParaRPr>
          </a:p>
          <a:p>
            <a:endParaRPr lang="en-US" dirty="0" smtClean="0"/>
          </a:p>
        </p:txBody>
      </p:sp>
      <p:sp>
        <p:nvSpPr>
          <p:cNvPr id="4" name="Slide Number Placeholder 3"/>
          <p:cNvSpPr>
            <a:spLocks noGrp="1"/>
          </p:cNvSpPr>
          <p:nvPr>
            <p:ph type="sldNum" sz="quarter" idx="10"/>
          </p:nvPr>
        </p:nvSpPr>
        <p:spPr/>
        <p:txBody>
          <a:bodyPr/>
          <a:lstStyle/>
          <a:p>
            <a:fld id="{6E9CF946-C04D-4785-BFF3-B1A0652701E5}" type="slidenum">
              <a:rPr lang="en-AU" smtClean="0"/>
              <a:t>40</a:t>
            </a:fld>
            <a:endParaRPr lang="en-AU" dirty="0"/>
          </a:p>
        </p:txBody>
      </p:sp>
    </p:spTree>
    <p:extLst>
      <p:ext uri="{BB962C8B-B14F-4D97-AF65-F5344CB8AC3E}">
        <p14:creationId xmlns:p14="http://schemas.microsoft.com/office/powerpoint/2010/main" val="1206318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solidFill>
                  <a:prstClr val="black"/>
                </a:solidFill>
              </a:rPr>
              <a:pPr/>
              <a:t>41</a:t>
            </a:fld>
            <a:endParaRPr lang="en-AU" dirty="0">
              <a:solidFill>
                <a:prstClr val="black"/>
              </a:solidFill>
            </a:endParaRPr>
          </a:p>
        </p:txBody>
      </p:sp>
    </p:spTree>
    <p:extLst>
      <p:ext uri="{BB962C8B-B14F-4D97-AF65-F5344CB8AC3E}">
        <p14:creationId xmlns:p14="http://schemas.microsoft.com/office/powerpoint/2010/main" val="2154454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p:txBody>
          <a:bodyPr/>
          <a:lstStyle/>
          <a:p>
            <a:r>
              <a:rPr lang="en-AU" altLang="en-US" dirty="0">
                <a:latin typeface="Arial" pitchFamily="34" charset="0"/>
                <a:cs typeface="Arial" pitchFamily="34" charset="0"/>
              </a:rPr>
              <a:t>Team contact details</a:t>
            </a:r>
          </a:p>
          <a:p>
            <a:endParaRPr lang="en-AU" alt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42</a:t>
            </a:fld>
            <a:endParaRPr lang="en-AU" dirty="0"/>
          </a:p>
        </p:txBody>
      </p:sp>
    </p:spTree>
    <p:extLst>
      <p:ext uri="{BB962C8B-B14F-4D97-AF65-F5344CB8AC3E}">
        <p14:creationId xmlns:p14="http://schemas.microsoft.com/office/powerpoint/2010/main" val="324782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680720" y="4601423"/>
            <a:ext cx="5603199" cy="4472702"/>
          </a:xfrm>
        </p:spPr>
        <p:txBody>
          <a:bodyPr/>
          <a:lstStyle/>
          <a:p>
            <a:pPr lvl="0"/>
            <a:r>
              <a:rPr lang="en-AU" sz="1400" dirty="0">
                <a:latin typeface="Arial" panose="020B0604020202020204" pitchFamily="34" charset="0"/>
                <a:cs typeface="Arial" panose="020B0604020202020204" pitchFamily="34" charset="0"/>
              </a:rPr>
              <a:t>We want to </a:t>
            </a:r>
            <a:endParaRPr lang="en-AU" sz="14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sz="1400" dirty="0" smtClean="0">
                <a:latin typeface="Arial" panose="020B0604020202020204" pitchFamily="34" charset="0"/>
                <a:cs typeface="Arial" panose="020B0604020202020204" pitchFamily="34" charset="0"/>
              </a:rPr>
              <a:t>make </a:t>
            </a:r>
            <a:r>
              <a:rPr lang="en-AU" sz="1400" dirty="0">
                <a:latin typeface="Arial" panose="020B0604020202020204" pitchFamily="34" charset="0"/>
                <a:cs typeface="Arial" panose="020B0604020202020204" pitchFamily="34" charset="0"/>
              </a:rPr>
              <a:t>it easier to collect a range of data that matters.  </a:t>
            </a:r>
          </a:p>
          <a:p>
            <a:pPr marL="285750" lvl="0" indent="-285750">
              <a:buFont typeface="Arial" panose="020B0604020202020204" pitchFamily="34" charset="0"/>
              <a:buChar char="•"/>
            </a:pPr>
            <a:r>
              <a:rPr lang="en-AU" sz="1400" dirty="0" smtClean="0">
                <a:latin typeface="Arial" panose="020B0604020202020204" pitchFamily="34" charset="0"/>
                <a:cs typeface="Arial" panose="020B0604020202020204" pitchFamily="34" charset="0"/>
              </a:rPr>
              <a:t>improve </a:t>
            </a:r>
            <a:r>
              <a:rPr lang="en-AU" sz="1400" dirty="0">
                <a:latin typeface="Arial" panose="020B0604020202020204" pitchFamily="34" charset="0"/>
                <a:cs typeface="Arial" panose="020B0604020202020204" pitchFamily="34" charset="0"/>
              </a:rPr>
              <a:t>access to gender data, to inform priorities and targeting, and accountability for commitments</a:t>
            </a: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sz="1400" dirty="0" smtClean="0">
                <a:latin typeface="Arial" panose="020B0604020202020204" pitchFamily="34" charset="0"/>
                <a:cs typeface="Arial" panose="020B0604020202020204" pitchFamily="34" charset="0"/>
              </a:rPr>
              <a:t>improve </a:t>
            </a:r>
            <a:r>
              <a:rPr lang="en-AU" sz="1400" dirty="0">
                <a:latin typeface="Arial" panose="020B0604020202020204" pitchFamily="34" charset="0"/>
                <a:cs typeface="Arial" panose="020B0604020202020204" pitchFamily="34" charset="0"/>
              </a:rPr>
              <a:t>the use of gender data to accelerate change</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We are keen to work with others to see this happen</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43</a:t>
            </a:fld>
            <a:endParaRPr lang="en-AU" dirty="0"/>
          </a:p>
        </p:txBody>
      </p:sp>
    </p:spTree>
    <p:extLst>
      <p:ext uri="{BB962C8B-B14F-4D97-AF65-F5344CB8AC3E}">
        <p14:creationId xmlns:p14="http://schemas.microsoft.com/office/powerpoint/2010/main" val="159921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71575" y="279400"/>
            <a:ext cx="5019675" cy="3765550"/>
          </a:xfrm>
          <a:ln/>
        </p:spPr>
      </p:sp>
      <p:sp>
        <p:nvSpPr>
          <p:cNvPr id="43011" name="Notes Placeholder 2"/>
          <p:cNvSpPr>
            <a:spLocks noGrp="1"/>
          </p:cNvSpPr>
          <p:nvPr>
            <p:ph type="body" idx="1"/>
          </p:nvPr>
        </p:nvSpPr>
        <p:spPr>
          <a:xfrm>
            <a:off x="667295" y="4178300"/>
            <a:ext cx="5523955" cy="554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589">
              <a:defRPr/>
            </a:pPr>
            <a:r>
              <a:rPr lang="en-US" sz="1400" dirty="0" smtClean="0">
                <a:latin typeface="Arial" panose="020B0604020202020204" pitchFamily="34" charset="0"/>
                <a:cs typeface="Arial" panose="020B0604020202020204" pitchFamily="34" charset="0"/>
              </a:rPr>
              <a:t>This audience will know well the limitations of current poverty measures.  This slide highlights a few</a:t>
            </a:r>
            <a:endParaRPr lang="en-US" sz="1400" dirty="0">
              <a:latin typeface="Arial" panose="020B0604020202020204" pitchFamily="34" charset="0"/>
              <a:cs typeface="Arial" panose="020B0604020202020204" pitchFamily="34" charset="0"/>
            </a:endParaRPr>
          </a:p>
          <a:p>
            <a:pPr marL="171673" indent="-171673" defTabSz="915589">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They are </a:t>
            </a:r>
            <a:r>
              <a:rPr lang="en-US" sz="1400" dirty="0">
                <a:latin typeface="Arial" panose="020B0604020202020204" pitchFamily="34" charset="0"/>
                <a:cs typeface="Arial" panose="020B0604020202020204" pitchFamily="34" charset="0"/>
              </a:rPr>
              <a:t>not grounded in the </a:t>
            </a:r>
            <a:r>
              <a:rPr lang="en-US" sz="1400" dirty="0" smtClean="0">
                <a:latin typeface="Arial" panose="020B0604020202020204" pitchFamily="34" charset="0"/>
                <a:cs typeface="Arial" panose="020B0604020202020204" pitchFamily="34" charset="0"/>
              </a:rPr>
              <a:t>views </a:t>
            </a:r>
            <a:r>
              <a:rPr lang="en-US" sz="1400" dirty="0">
                <a:latin typeface="Arial" panose="020B0604020202020204" pitchFamily="34" charset="0"/>
                <a:cs typeface="Arial" panose="020B0604020202020204" pitchFamily="34" charset="0"/>
              </a:rPr>
              <a:t>of women and men with lived experience of </a:t>
            </a:r>
            <a:r>
              <a:rPr lang="en-US" sz="1400" dirty="0" smtClean="0">
                <a:latin typeface="Arial" panose="020B0604020202020204" pitchFamily="34" charset="0"/>
                <a:cs typeface="Arial" panose="020B0604020202020204" pitchFamily="34" charset="0"/>
              </a:rPr>
              <a:t>poverty</a:t>
            </a:r>
            <a:endParaRPr lang="en-US" sz="1400" dirty="0">
              <a:latin typeface="Arial" panose="020B0604020202020204" pitchFamily="34" charset="0"/>
              <a:cs typeface="Arial" panose="020B0604020202020204" pitchFamily="34" charset="0"/>
            </a:endParaRPr>
          </a:p>
          <a:p>
            <a:pPr marL="171673" indent="-171673" defTabSz="915589">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They focus primarily</a:t>
            </a:r>
            <a:r>
              <a:rPr lang="en-US" sz="1400" baseline="0" dirty="0" smtClean="0">
                <a:latin typeface="Arial" panose="020B0604020202020204" pitchFamily="34" charset="0"/>
                <a:cs typeface="Arial" panose="020B0604020202020204" pitchFamily="34" charset="0"/>
              </a:rPr>
              <a:t> on headcount, though latest MPI work focusing more on the nature and intensity of poverty</a:t>
            </a:r>
            <a:endParaRPr lang="en-US" sz="1400" dirty="0">
              <a:latin typeface="Arial" panose="020B0604020202020204" pitchFamily="34" charset="0"/>
              <a:cs typeface="Arial" panose="020B0604020202020204" pitchFamily="34" charset="0"/>
            </a:endParaRPr>
          </a:p>
          <a:p>
            <a:pPr marL="171673" indent="-171673">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They don’t measure at the individual level – they can </a:t>
            </a:r>
            <a:r>
              <a:rPr lang="en-US" sz="1400" dirty="0">
                <a:latin typeface="Arial" panose="020B0604020202020204" pitchFamily="34" charset="0"/>
                <a:cs typeface="Arial" panose="020B0604020202020204" pitchFamily="34" charset="0"/>
              </a:rPr>
              <a:t>only estimate the poverty of individuals by using </a:t>
            </a:r>
            <a:r>
              <a:rPr lang="en-US" sz="1400" dirty="0" smtClean="0">
                <a:latin typeface="Arial" panose="020B0604020202020204" pitchFamily="34" charset="0"/>
                <a:cs typeface="Arial" panose="020B0604020202020204" pitchFamily="34" charset="0"/>
              </a:rPr>
              <a:t>existing household </a:t>
            </a:r>
            <a:r>
              <a:rPr lang="en-US" sz="1400" dirty="0">
                <a:latin typeface="Arial" panose="020B0604020202020204" pitchFamily="34" charset="0"/>
                <a:cs typeface="Arial" panose="020B0604020202020204" pitchFamily="34" charset="0"/>
              </a:rPr>
              <a:t>data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dividing </a:t>
            </a:r>
            <a:r>
              <a:rPr lang="en-US" sz="1400" dirty="0" smtClean="0">
                <a:latin typeface="Arial" panose="020B0604020202020204" pitchFamily="34" charset="0"/>
                <a:cs typeface="Arial" panose="020B0604020202020204" pitchFamily="34" charset="0"/>
              </a:rPr>
              <a:t>by </a:t>
            </a:r>
            <a:r>
              <a:rPr lang="en-US" sz="1400" dirty="0">
                <a:latin typeface="Arial" panose="020B0604020202020204" pitchFamily="34" charset="0"/>
                <a:cs typeface="Arial" panose="020B0604020202020204" pitchFamily="34" charset="0"/>
              </a:rPr>
              <a:t>the number of people in </a:t>
            </a:r>
            <a:r>
              <a:rPr lang="en-US" sz="1400" dirty="0" smtClean="0">
                <a:latin typeface="Arial" panose="020B0604020202020204" pitchFamily="34" charset="0"/>
                <a:cs typeface="Arial" panose="020B0604020202020204" pitchFamily="34" charset="0"/>
              </a:rPr>
              <a:t>households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874" indent="-285721" eaLnBrk="0" hangingPunct="0">
              <a:defRPr sz="2400">
                <a:solidFill>
                  <a:schemeClr val="tx1"/>
                </a:solidFill>
                <a:latin typeface="Arial" panose="020B0604020202020204" pitchFamily="34" charset="0"/>
                <a:cs typeface="Arial" panose="020B0604020202020204" pitchFamily="34" charset="0"/>
              </a:defRPr>
            </a:lvl2pPr>
            <a:lvl3pPr marL="1142884" indent="-228577" eaLnBrk="0" hangingPunct="0">
              <a:defRPr sz="2400">
                <a:solidFill>
                  <a:schemeClr val="tx1"/>
                </a:solidFill>
                <a:latin typeface="Arial" panose="020B0604020202020204" pitchFamily="34" charset="0"/>
                <a:cs typeface="Arial" panose="020B0604020202020204" pitchFamily="34" charset="0"/>
              </a:defRPr>
            </a:lvl3pPr>
            <a:lvl4pPr marL="1600037" indent="-228577" eaLnBrk="0" hangingPunct="0">
              <a:defRPr sz="2400">
                <a:solidFill>
                  <a:schemeClr val="tx1"/>
                </a:solidFill>
                <a:latin typeface="Arial" panose="020B0604020202020204" pitchFamily="34" charset="0"/>
                <a:cs typeface="Arial" panose="020B0604020202020204" pitchFamily="34" charset="0"/>
              </a:defRPr>
            </a:lvl4pPr>
            <a:lvl5pPr marL="2057191" indent="-228577" eaLnBrk="0" hangingPunct="0">
              <a:defRPr sz="2400">
                <a:solidFill>
                  <a:schemeClr val="tx1"/>
                </a:solidFill>
                <a:latin typeface="Arial" panose="020B0604020202020204" pitchFamily="34" charset="0"/>
                <a:cs typeface="Arial" panose="020B0604020202020204" pitchFamily="34" charset="0"/>
              </a:defRPr>
            </a:lvl5pPr>
            <a:lvl6pPr marL="2514344" indent="-228577"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497" indent="-228577"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8650" indent="-228577"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5804" indent="-228577"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F8F2B3E-A699-4841-9B27-D70E86C4F11C}" type="slidenum">
              <a:rPr lang="en-AU" altLang="en-US" sz="1200"/>
              <a:pPr eaLnBrk="1" hangingPunct="1"/>
              <a:t>5</a:t>
            </a:fld>
            <a:endParaRPr lang="en-AU" altLang="en-US" sz="1200" dirty="0"/>
          </a:p>
        </p:txBody>
      </p:sp>
    </p:spTree>
    <p:extLst>
      <p:ext uri="{BB962C8B-B14F-4D97-AF65-F5344CB8AC3E}">
        <p14:creationId xmlns:p14="http://schemas.microsoft.com/office/powerpoint/2010/main" val="324734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xfrm>
            <a:off x="163240" y="4721186"/>
            <a:ext cx="6408712" cy="4472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Aft>
                <a:spcPts val="600"/>
              </a:spcAft>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Another problem with the IPL is that it shows people as either ‘poor’  or ‘not poor’ </a:t>
            </a:r>
          </a:p>
          <a:p>
            <a:pPr marL="285750" indent="-285750">
              <a:spcAft>
                <a:spcPts val="600"/>
              </a:spcAft>
              <a:buFont typeface="Arial" panose="020B0604020202020204" pitchFamily="34" charset="0"/>
              <a:buChar char="•"/>
            </a:pPr>
            <a:r>
              <a:rPr lang="en-AU" altLang="en-US" sz="1600" dirty="0" smtClean="0">
                <a:latin typeface="Arial" panose="020B0604020202020204" pitchFamily="34" charset="0"/>
                <a:cs typeface="Arial" panose="020B0604020202020204" pitchFamily="34" charset="0"/>
              </a:rPr>
              <a:t>C</a:t>
            </a:r>
            <a:r>
              <a:rPr lang="en-AU" sz="1600" dirty="0" smtClean="0">
                <a:latin typeface="Arial" pitchFamily="34" charset="0"/>
                <a:cs typeface="Arial" pitchFamily="34" charset="0"/>
              </a:rPr>
              <a:t>ategorising people as either </a:t>
            </a:r>
            <a:r>
              <a:rPr lang="en-AU" sz="1600" b="1" dirty="0" smtClean="0">
                <a:latin typeface="Arial" pitchFamily="34" charset="0"/>
                <a:cs typeface="Arial" pitchFamily="34" charset="0"/>
              </a:rPr>
              <a:t>‘poor</a:t>
            </a:r>
            <a:r>
              <a:rPr lang="en-AU" sz="1600" dirty="0" smtClean="0">
                <a:latin typeface="Arial" pitchFamily="34" charset="0"/>
                <a:cs typeface="Arial" pitchFamily="34" charset="0"/>
              </a:rPr>
              <a:t>’ or </a:t>
            </a:r>
            <a:r>
              <a:rPr lang="en-AU" sz="1600" b="1" dirty="0" smtClean="0">
                <a:latin typeface="Arial" pitchFamily="34" charset="0"/>
                <a:cs typeface="Arial" pitchFamily="34" charset="0"/>
              </a:rPr>
              <a:t>‘not poor’</a:t>
            </a:r>
            <a:r>
              <a:rPr lang="en-AU" sz="1600" dirty="0" smtClean="0">
                <a:latin typeface="Arial" pitchFamily="34" charset="0"/>
                <a:cs typeface="Arial" pitchFamily="34" charset="0"/>
              </a:rPr>
              <a:t> treats A &amp; B, &amp; C &amp; D as the same when their circumstances are different, and treats B &amp; </a:t>
            </a:r>
            <a:r>
              <a:rPr lang="en-AU" sz="1600" baseline="0" dirty="0" smtClean="0">
                <a:latin typeface="Arial" pitchFamily="34" charset="0"/>
                <a:cs typeface="Arial" pitchFamily="34" charset="0"/>
              </a:rPr>
              <a:t>C as different when their circumstances are quite similar.</a:t>
            </a:r>
          </a:p>
          <a:p>
            <a:pPr marL="285750" indent="-285750">
              <a:spcAft>
                <a:spcPts val="600"/>
              </a:spcAft>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A binary approach means that important information about the extent of deprivation, or the level </a:t>
            </a:r>
            <a:r>
              <a:rPr lang="en-US" altLang="en-US" sz="1600" baseline="0" dirty="0" smtClean="0">
                <a:latin typeface="Arial" panose="020B0604020202020204" pitchFamily="34" charset="0"/>
                <a:cs typeface="Arial" panose="020B0604020202020204" pitchFamily="34" charset="0"/>
              </a:rPr>
              <a:t>of vulnerability to falling into poverty,</a:t>
            </a:r>
            <a:r>
              <a:rPr lang="en-US" altLang="en-US" sz="1600" dirty="0" smtClean="0">
                <a:latin typeface="Arial" panose="020B0604020202020204" pitchFamily="34" charset="0"/>
                <a:cs typeface="Arial" panose="020B0604020202020204" pitchFamily="34" charset="0"/>
              </a:rPr>
              <a:t> is lost. This is information that could inform policy and targeting.</a:t>
            </a:r>
          </a:p>
          <a:p>
            <a:pPr marL="285750" indent="-285750">
              <a:spcAft>
                <a:spcPts val="600"/>
              </a:spcAft>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Binary measures also create an incentive to focus on getting those just below the line over the line (because then they will no longer count as poor), rather than on the poorest people, whose circumstances</a:t>
            </a:r>
            <a:r>
              <a:rPr lang="en-US" altLang="en-US" sz="1600" baseline="0" dirty="0" smtClean="0">
                <a:latin typeface="Arial" panose="020B0604020202020204" pitchFamily="34" charset="0"/>
                <a:cs typeface="Arial" panose="020B0604020202020204" pitchFamily="34" charset="0"/>
              </a:rPr>
              <a:t> may improve without making any difference to overall poverty statistics as measured by the IPL.</a:t>
            </a:r>
            <a:endParaRPr lang="en-AU" sz="1600" baseline="0" dirty="0" smtClean="0">
              <a:solidFill>
                <a:schemeClr val="bg1"/>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53EE3164-0DBB-4A06-8791-D5067E9D5266}" type="slidenum">
              <a:rPr lang="en-AU">
                <a:solidFill>
                  <a:prstClr val="black"/>
                </a:solidFill>
              </a:rPr>
              <a:pPr>
                <a:defRPr/>
              </a:pPr>
              <a:t>6</a:t>
            </a:fld>
            <a:endParaRPr lang="en-AU" dirty="0">
              <a:solidFill>
                <a:prstClr val="black"/>
              </a:solidFill>
            </a:endParaRPr>
          </a:p>
        </p:txBody>
      </p:sp>
    </p:spTree>
    <p:extLst>
      <p:ext uri="{BB962C8B-B14F-4D97-AF65-F5344CB8AC3E}">
        <p14:creationId xmlns:p14="http://schemas.microsoft.com/office/powerpoint/2010/main" val="228576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xfrm>
            <a:off x="523280" y="4721186"/>
            <a:ext cx="5832647" cy="4472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400" dirty="0" smtClean="0">
                <a:latin typeface="Arial" panose="020B0604020202020204" pitchFamily="34" charset="0"/>
                <a:cs typeface="Arial" panose="020B0604020202020204" pitchFamily="34" charset="0"/>
              </a:rPr>
              <a:t>It was these limitations, </a:t>
            </a:r>
            <a:r>
              <a:rPr lang="en-AU" sz="1400" dirty="0">
                <a:latin typeface="Arial" panose="020B0604020202020204" pitchFamily="34" charset="0"/>
                <a:cs typeface="Arial" panose="020B0604020202020204" pitchFamily="34" charset="0"/>
              </a:rPr>
              <a:t>and frustration at the inability to accurately assess the relationship between gender and poverty, </a:t>
            </a:r>
            <a:r>
              <a:rPr lang="en-AU" sz="1400" dirty="0" smtClean="0">
                <a:latin typeface="Arial" panose="020B0604020202020204" pitchFamily="34" charset="0"/>
                <a:cs typeface="Arial" panose="020B0604020202020204" pitchFamily="34" charset="0"/>
              </a:rPr>
              <a:t>that saw a </a:t>
            </a:r>
            <a:r>
              <a:rPr lang="en-AU" sz="1400" dirty="0">
                <a:latin typeface="Arial" panose="020B0604020202020204" pitchFamily="34" charset="0"/>
                <a:cs typeface="Arial" panose="020B0604020202020204" pitchFamily="34" charset="0"/>
              </a:rPr>
              <a:t>cross-disciplinary international team set out to develop a better measure of poverty.  Our research question was, what is a just and justifiable measure of poverty that is gender sensitive and capable of revealing gender disparities?</a:t>
            </a:r>
          </a:p>
          <a:p>
            <a:pPr defTabSz="915589"/>
            <a:endParaRPr lang="en-AU" sz="1400" dirty="0">
              <a:solidFill>
                <a:prstClr val="black"/>
              </a:solidFill>
              <a:latin typeface="Arial" panose="020B0604020202020204" pitchFamily="34" charset="0"/>
              <a:cs typeface="Arial" panose="020B0604020202020204" pitchFamily="34" charset="0"/>
            </a:endParaRPr>
          </a:p>
          <a:p>
            <a:pPr defTabSz="915589"/>
            <a:r>
              <a:rPr lang="en-AU" sz="1400" dirty="0">
                <a:solidFill>
                  <a:prstClr val="black"/>
                </a:solidFill>
                <a:latin typeface="Arial" panose="020B0604020202020204" pitchFamily="34" charset="0"/>
                <a:cs typeface="Arial" panose="020B0604020202020204" pitchFamily="34" charset="0"/>
              </a:rPr>
              <a:t>The research was based at the ANU  with the support of the </a:t>
            </a:r>
            <a:r>
              <a:rPr lang="en-AU" sz="1400" dirty="0" smtClean="0">
                <a:solidFill>
                  <a:prstClr val="black"/>
                </a:solidFill>
                <a:latin typeface="Arial" panose="020B0604020202020204" pitchFamily="34" charset="0"/>
                <a:cs typeface="Arial" panose="020B0604020202020204" pitchFamily="34" charset="0"/>
              </a:rPr>
              <a:t>Australian </a:t>
            </a:r>
            <a:r>
              <a:rPr lang="en-AU" sz="1400" dirty="0">
                <a:solidFill>
                  <a:prstClr val="black"/>
                </a:solidFill>
                <a:latin typeface="Arial" panose="020B0604020202020204" pitchFamily="34" charset="0"/>
                <a:cs typeface="Arial" panose="020B0604020202020204" pitchFamily="34" charset="0"/>
              </a:rPr>
              <a:t>Research Council, and involved a range of other partner organisations, </a:t>
            </a:r>
            <a:r>
              <a:rPr lang="en-AU" sz="1400" dirty="0" smtClean="0">
                <a:solidFill>
                  <a:prstClr val="black"/>
                </a:solidFill>
                <a:latin typeface="Arial" panose="020B0604020202020204" pitchFamily="34" charset="0"/>
                <a:cs typeface="Arial" panose="020B0604020202020204" pitchFamily="34" charset="0"/>
              </a:rPr>
              <a:t>notably IWDA , </a:t>
            </a:r>
            <a:r>
              <a:rPr lang="en-AU" sz="1400" dirty="0">
                <a:solidFill>
                  <a:prstClr val="black"/>
                </a:solidFill>
                <a:latin typeface="Arial" panose="020B0604020202020204" pitchFamily="34" charset="0"/>
                <a:cs typeface="Arial" panose="020B0604020202020204" pitchFamily="34" charset="0"/>
              </a:rPr>
              <a:t>which was the industry linkage partner.</a:t>
            </a:r>
          </a:p>
          <a:p>
            <a:endParaRPr lang="en-AU" sz="1400" dirty="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874" indent="-285721" eaLnBrk="0" hangingPunct="0">
              <a:spcBef>
                <a:spcPct val="30000"/>
              </a:spcBef>
              <a:defRPr sz="1200">
                <a:solidFill>
                  <a:schemeClr val="tx1"/>
                </a:solidFill>
                <a:latin typeface="Arial" panose="020B0604020202020204" pitchFamily="34" charset="0"/>
              </a:defRPr>
            </a:lvl2pPr>
            <a:lvl3pPr marL="1142884" indent="-228577" eaLnBrk="0" hangingPunct="0">
              <a:spcBef>
                <a:spcPct val="30000"/>
              </a:spcBef>
              <a:defRPr sz="1200">
                <a:solidFill>
                  <a:schemeClr val="tx1"/>
                </a:solidFill>
                <a:latin typeface="Arial" panose="020B0604020202020204" pitchFamily="34" charset="0"/>
              </a:defRPr>
            </a:lvl3pPr>
            <a:lvl4pPr marL="1600037" indent="-228577" eaLnBrk="0" hangingPunct="0">
              <a:spcBef>
                <a:spcPct val="30000"/>
              </a:spcBef>
              <a:defRPr sz="1200">
                <a:solidFill>
                  <a:schemeClr val="tx1"/>
                </a:solidFill>
                <a:latin typeface="Arial" panose="020B0604020202020204" pitchFamily="34" charset="0"/>
              </a:defRPr>
            </a:lvl4pPr>
            <a:lvl5pPr marL="2057191" indent="-228577" eaLnBrk="0" hangingPunct="0">
              <a:spcBef>
                <a:spcPct val="30000"/>
              </a:spcBef>
              <a:defRPr sz="1200">
                <a:solidFill>
                  <a:schemeClr val="tx1"/>
                </a:solidFill>
                <a:latin typeface="Arial" panose="020B0604020202020204" pitchFamily="34" charset="0"/>
              </a:defRPr>
            </a:lvl5pPr>
            <a:lvl6pPr marL="2514344" indent="-228577" eaLnBrk="0" fontAlgn="base" hangingPunct="0">
              <a:spcBef>
                <a:spcPct val="30000"/>
              </a:spcBef>
              <a:spcAft>
                <a:spcPct val="0"/>
              </a:spcAft>
              <a:defRPr sz="1200">
                <a:solidFill>
                  <a:schemeClr val="tx1"/>
                </a:solidFill>
                <a:latin typeface="Arial" panose="020B0604020202020204" pitchFamily="34" charset="0"/>
              </a:defRPr>
            </a:lvl6pPr>
            <a:lvl7pPr marL="2971497" indent="-228577" eaLnBrk="0" fontAlgn="base" hangingPunct="0">
              <a:spcBef>
                <a:spcPct val="30000"/>
              </a:spcBef>
              <a:spcAft>
                <a:spcPct val="0"/>
              </a:spcAft>
              <a:defRPr sz="1200">
                <a:solidFill>
                  <a:schemeClr val="tx1"/>
                </a:solidFill>
                <a:latin typeface="Arial" panose="020B0604020202020204" pitchFamily="34" charset="0"/>
              </a:defRPr>
            </a:lvl7pPr>
            <a:lvl8pPr marL="3428650" indent="-228577" eaLnBrk="0" fontAlgn="base" hangingPunct="0">
              <a:spcBef>
                <a:spcPct val="30000"/>
              </a:spcBef>
              <a:spcAft>
                <a:spcPct val="0"/>
              </a:spcAft>
              <a:defRPr sz="1200">
                <a:solidFill>
                  <a:schemeClr val="tx1"/>
                </a:solidFill>
                <a:latin typeface="Arial" panose="020B0604020202020204" pitchFamily="34" charset="0"/>
              </a:defRPr>
            </a:lvl8pPr>
            <a:lvl9pPr marL="3885804" indent="-228577"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9492C1-B405-4D88-83D5-3F8F8438DD7A}" type="slidenum">
              <a:rPr lang="en-AU" altLang="en-US"/>
              <a:pPr eaLnBrk="1" hangingPunct="1">
                <a:spcBef>
                  <a:spcPct val="0"/>
                </a:spcBef>
              </a:pPr>
              <a:t>7</a:t>
            </a:fld>
            <a:endParaRPr lang="en-AU" altLang="en-US"/>
          </a:p>
        </p:txBody>
      </p:sp>
    </p:spTree>
    <p:extLst>
      <p:ext uri="{BB962C8B-B14F-4D97-AF65-F5344CB8AC3E}">
        <p14:creationId xmlns:p14="http://schemas.microsoft.com/office/powerpoint/2010/main" val="24148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75175" cy="3432175"/>
          </a:xfrm>
        </p:spPr>
      </p:sp>
      <p:sp>
        <p:nvSpPr>
          <p:cNvPr id="3" name="Notes Placeholder 2"/>
          <p:cNvSpPr>
            <a:spLocks noGrp="1"/>
          </p:cNvSpPr>
          <p:nvPr>
            <p:ph type="body" idx="1"/>
          </p:nvPr>
        </p:nvSpPr>
        <p:spPr>
          <a:xfrm>
            <a:off x="883319" y="4721186"/>
            <a:ext cx="5243161" cy="4472702"/>
          </a:xfrm>
        </p:spPr>
        <p:txBody>
          <a:bodyPr/>
          <a:lstStyle/>
          <a:p>
            <a:pPr defTabSz="914307">
              <a:defRPr/>
            </a:pPr>
            <a:r>
              <a:rPr lang="en-US" altLang="en-US" sz="1400" dirty="0">
                <a:latin typeface="Arial" panose="020B0604020202020204" pitchFamily="34" charset="0"/>
                <a:cs typeface="Arial" panose="020B0604020202020204" pitchFamily="34" charset="0"/>
              </a:rPr>
              <a:t>Field work was undertaken in six countries </a:t>
            </a:r>
            <a:r>
              <a:rPr lang="en-US" altLang="en-US" sz="1400" dirty="0" smtClean="0">
                <a:latin typeface="Arial" panose="020B0604020202020204" pitchFamily="34" charset="0"/>
                <a:cs typeface="Arial" panose="020B0604020202020204" pitchFamily="34" charset="0"/>
              </a:rPr>
              <a:t>and </a:t>
            </a:r>
            <a:r>
              <a:rPr lang="en-US" altLang="en-US" sz="1400" dirty="0">
                <a:latin typeface="Arial" panose="020B0604020202020204" pitchFamily="34" charset="0"/>
                <a:cs typeface="Arial" panose="020B0604020202020204" pitchFamily="34" charset="0"/>
              </a:rPr>
              <a:t>three sites in each country (urban, rural, highly </a:t>
            </a:r>
            <a:r>
              <a:rPr lang="en-US" altLang="en-US" sz="1400" dirty="0" err="1">
                <a:latin typeface="Arial" panose="020B0604020202020204" pitchFamily="34" charset="0"/>
                <a:cs typeface="Arial" panose="020B0604020202020204" pitchFamily="34" charset="0"/>
              </a:rPr>
              <a:t>marginalised</a:t>
            </a:r>
            <a:r>
              <a:rPr lang="en-US" altLang="en-US" sz="1400" dirty="0">
                <a:latin typeface="Arial" panose="020B0604020202020204" pitchFamily="34" charset="0"/>
                <a:cs typeface="Arial" panose="020B0604020202020204" pitchFamily="34" charset="0"/>
              </a:rPr>
              <a:t>), for each of the first two phases of </a:t>
            </a:r>
            <a:r>
              <a:rPr lang="en-US" altLang="en-US" sz="1400" dirty="0" smtClean="0">
                <a:latin typeface="Arial" panose="020B0604020202020204" pitchFamily="34" charset="0"/>
                <a:cs typeface="Arial" panose="020B0604020202020204" pitchFamily="34" charset="0"/>
              </a:rPr>
              <a:t>research. This work was </a:t>
            </a:r>
            <a:r>
              <a:rPr lang="en-AU" altLang="en-US" sz="1400" dirty="0" smtClean="0">
                <a:latin typeface="Arial" panose="020B0604020202020204" pitchFamily="34" charset="0"/>
                <a:cs typeface="Arial" panose="020B0604020202020204" pitchFamily="34" charset="0"/>
              </a:rPr>
              <a:t>led by local research teams, to prioritise contextual knowledge</a:t>
            </a:r>
            <a:r>
              <a:rPr lang="en-AU" altLang="en-US" sz="1400" dirty="0" smtClean="0">
                <a:latin typeface="Arial" panose="020B0604020202020204" pitchFamily="34" charset="0"/>
                <a:cs typeface="Arial" panose="020B0604020202020204" pitchFamily="34" charset="0"/>
              </a:rPr>
              <a:t>.</a:t>
            </a:r>
          </a:p>
          <a:p>
            <a:pPr defTabSz="914307">
              <a:defRPr/>
            </a:pPr>
            <a:r>
              <a:rPr lang="en-AU" altLang="en-US" sz="1400" dirty="0">
                <a:latin typeface="Arial" panose="020B0604020202020204" pitchFamily="34" charset="0"/>
                <a:cs typeface="Arial" panose="020B0604020202020204" pitchFamily="34" charset="0"/>
              </a:rPr>
              <a:t>We explored issues with </a:t>
            </a:r>
            <a:r>
              <a:rPr lang="en-US" altLang="en-US" sz="1400" dirty="0">
                <a:latin typeface="Arial" panose="020B0604020202020204" pitchFamily="34" charset="0"/>
                <a:cs typeface="Arial" panose="020B0604020202020204" pitchFamily="34" charset="0"/>
              </a:rPr>
              <a:t>groupings of individuals at broadly similar life stages, because we know this impacts the nature of poverty and deprivation </a:t>
            </a:r>
          </a:p>
          <a:p>
            <a:pPr defTabSz="914307">
              <a:defRPr/>
            </a:pPr>
            <a:r>
              <a:rPr lang="en-AU" altLang="en-US" sz="1400" dirty="0" smtClean="0">
                <a:latin typeface="Arial" panose="020B0604020202020204" pitchFamily="34" charset="0"/>
                <a:cs typeface="Arial" panose="020B0604020202020204" pitchFamily="34" charset="0"/>
              </a:rPr>
              <a:t>These</a:t>
            </a:r>
            <a:r>
              <a:rPr lang="en-AU" altLang="en-US" sz="1400" baseline="0" dirty="0" smtClean="0">
                <a:latin typeface="Arial" panose="020B0604020202020204" pitchFamily="34" charset="0"/>
                <a:cs typeface="Arial" panose="020B0604020202020204" pitchFamily="34" charset="0"/>
              </a:rPr>
              <a:t> </a:t>
            </a:r>
            <a:r>
              <a:rPr lang="en-AU" altLang="en-US" sz="1400" baseline="0" dirty="0" smtClean="0">
                <a:latin typeface="Arial" panose="020B0604020202020204" pitchFamily="34" charset="0"/>
                <a:cs typeface="Arial" panose="020B0604020202020204" pitchFamily="34" charset="0"/>
              </a:rPr>
              <a:t>countries represent of range of circumstances and levels of poverty (based on existing measures). </a:t>
            </a:r>
            <a:endParaRPr lang="en-AU" altLang="en-US" sz="1400" baseline="0" dirty="0" smtClean="0">
              <a:latin typeface="Arial" panose="020B0604020202020204" pitchFamily="34" charset="0"/>
              <a:cs typeface="Arial" panose="020B0604020202020204" pitchFamily="34" charset="0"/>
            </a:endParaRPr>
          </a:p>
          <a:p>
            <a:pPr defTabSz="914307">
              <a:defRPr/>
            </a:pPr>
            <a:r>
              <a:rPr lang="en-AU" altLang="en-US" sz="1400" baseline="0" dirty="0" smtClean="0">
                <a:latin typeface="Arial" panose="020B0604020202020204" pitchFamily="34" charset="0"/>
                <a:cs typeface="Arial" panose="020B0604020202020204" pitchFamily="34" charset="0"/>
              </a:rPr>
              <a:t>However</a:t>
            </a:r>
            <a:r>
              <a:rPr lang="en-AU" altLang="en-US" sz="1400" baseline="0" dirty="0" smtClean="0">
                <a:latin typeface="Arial" panose="020B0604020202020204" pitchFamily="34" charset="0"/>
                <a:cs typeface="Arial" panose="020B0604020202020204" pitchFamily="34" charset="0"/>
              </a:rPr>
              <a:t>, a number of regions were not involved in </a:t>
            </a:r>
            <a:r>
              <a:rPr lang="en-AU" altLang="en-US" sz="1400" baseline="0" dirty="0" smtClean="0">
                <a:latin typeface="Arial" panose="020B0604020202020204" pitchFamily="34" charset="0"/>
                <a:cs typeface="Arial" panose="020B0604020202020204" pitchFamily="34" charset="0"/>
              </a:rPr>
              <a:t>the research</a:t>
            </a:r>
            <a:r>
              <a:rPr lang="en-AU" altLang="en-US" sz="1400" baseline="0" dirty="0" smtClean="0">
                <a:latin typeface="Arial" panose="020B0604020202020204" pitchFamily="34" charset="0"/>
                <a:cs typeface="Arial" panose="020B0604020202020204" pitchFamily="34" charset="0"/>
              </a:rPr>
              <a:t>, including Latin America.</a:t>
            </a:r>
            <a:endParaRPr lang="en-AU" altLang="en-US" sz="1400" dirty="0" smtClean="0">
              <a:latin typeface="Arial" panose="020B0604020202020204" pitchFamily="34" charset="0"/>
              <a:cs typeface="Arial" panose="020B0604020202020204" pitchFamily="34" charset="0"/>
            </a:endParaRPr>
          </a:p>
          <a:p>
            <a:pPr>
              <a:defRPr/>
            </a:pPr>
            <a:r>
              <a:rPr lang="en-AU" altLang="en-US" sz="1400" dirty="0" smtClean="0">
                <a:latin typeface="Arial" panose="020B0604020202020204" pitchFamily="34" charset="0"/>
                <a:cs typeface="Arial" panose="020B0604020202020204" pitchFamily="34" charset="0"/>
              </a:rPr>
              <a:t>Selection</a:t>
            </a:r>
            <a:r>
              <a:rPr lang="en-AU" altLang="en-US" sz="1400" baseline="0" dirty="0" smtClean="0">
                <a:latin typeface="Arial" panose="020B0604020202020204" pitchFamily="34" charset="0"/>
                <a:cs typeface="Arial" panose="020B0604020202020204" pitchFamily="34" charset="0"/>
              </a:rPr>
              <a:t> of countries was shaped by partners in the research, where they had existing relationships, and where there was interest to be involved in the research</a:t>
            </a:r>
            <a:r>
              <a:rPr lang="en-AU" altLang="en-US" sz="1400" baseline="0" dirty="0" smtClean="0">
                <a:latin typeface="Arial" panose="020B0604020202020204" pitchFamily="34" charset="0"/>
                <a:cs typeface="Arial" panose="020B0604020202020204" pitchFamily="34" charset="0"/>
              </a:rPr>
              <a:t>.</a:t>
            </a:r>
            <a:endParaRPr lang="en-AU" alt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8</a:t>
            </a:fld>
            <a:endParaRPr lang="en-AU" dirty="0"/>
          </a:p>
        </p:txBody>
      </p:sp>
    </p:spTree>
    <p:extLst>
      <p:ext uri="{BB962C8B-B14F-4D97-AF65-F5344CB8AC3E}">
        <p14:creationId xmlns:p14="http://schemas.microsoft.com/office/powerpoint/2010/main" val="28331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282575"/>
            <a:ext cx="4579938" cy="3433763"/>
          </a:xfrm>
        </p:spPr>
      </p:sp>
      <p:sp>
        <p:nvSpPr>
          <p:cNvPr id="3" name="Notes Placeholder 2"/>
          <p:cNvSpPr>
            <a:spLocks noGrp="1"/>
          </p:cNvSpPr>
          <p:nvPr>
            <p:ph type="body" idx="1"/>
          </p:nvPr>
        </p:nvSpPr>
        <p:spPr>
          <a:xfrm>
            <a:off x="595287" y="3888167"/>
            <a:ext cx="5472609" cy="6049447"/>
          </a:xfrm>
        </p:spPr>
        <p:txBody>
          <a:bodyPr/>
          <a:lstStyle/>
          <a:p>
            <a:pPr defTabSz="915589">
              <a:spcBef>
                <a:spcPct val="0"/>
              </a:spcBef>
              <a:spcAft>
                <a:spcPts val="600"/>
              </a:spcAft>
              <a:defRPr/>
            </a:pPr>
            <a:r>
              <a:rPr lang="en-US" altLang="en-US" sz="1400" dirty="0" smtClean="0">
                <a:solidFill>
                  <a:prstClr val="black"/>
                </a:solidFill>
                <a:latin typeface="Arial" panose="020B0604020202020204" pitchFamily="34" charset="0"/>
                <a:cs typeface="Arial" panose="020B0604020202020204" pitchFamily="34" charset="0"/>
              </a:rPr>
              <a:t>We conducted the research in 3 phases.</a:t>
            </a:r>
            <a:endParaRPr lang="en-AU" altLang="en-US" sz="1400" dirty="0" smtClean="0">
              <a:latin typeface="Arial" panose="020B0604020202020204" pitchFamily="34" charset="0"/>
              <a:cs typeface="Arial" panose="020B0604020202020204" pitchFamily="34" charset="0"/>
            </a:endParaRPr>
          </a:p>
          <a:p>
            <a:pPr eaLnBrk="1" hangingPunct="1">
              <a:spcBef>
                <a:spcPct val="0"/>
              </a:spcBef>
              <a:spcAft>
                <a:spcPts val="600"/>
              </a:spcAft>
              <a:buFont typeface="Wingdings" pitchFamily="2" charset="2"/>
              <a:buNone/>
              <a:defRPr/>
            </a:pPr>
            <a:r>
              <a:rPr lang="en-AU" altLang="en-US" sz="1400" b="1" spc="-21" dirty="0" smtClean="0">
                <a:latin typeface="Arial" panose="020B0604020202020204" pitchFamily="34" charset="0"/>
                <a:cs typeface="Arial" panose="020B0604020202020204" pitchFamily="34" charset="0"/>
              </a:rPr>
              <a:t>Phase </a:t>
            </a:r>
            <a:r>
              <a:rPr lang="en-AU" altLang="en-US" sz="1400" b="1" spc="-21" dirty="0">
                <a:latin typeface="Arial" panose="020B0604020202020204" pitchFamily="34" charset="0"/>
                <a:cs typeface="Arial" panose="020B0604020202020204" pitchFamily="34" charset="0"/>
              </a:rPr>
              <a:t>1</a:t>
            </a:r>
            <a:r>
              <a:rPr lang="en-AU" altLang="en-US" sz="1400" spc="-21" dirty="0">
                <a:latin typeface="Arial" panose="020B0604020202020204" pitchFamily="34" charset="0"/>
                <a:cs typeface="Arial" panose="020B0604020202020204" pitchFamily="34" charset="0"/>
              </a:rPr>
              <a:t>: participatory, qualitative research in 3 sites in each </a:t>
            </a:r>
            <a:r>
              <a:rPr lang="en-AU" altLang="en-US" sz="1400" spc="-21" dirty="0" smtClean="0">
                <a:latin typeface="Arial" panose="020B0604020202020204" pitchFamily="34" charset="0"/>
                <a:cs typeface="Arial" panose="020B0604020202020204" pitchFamily="34" charset="0"/>
              </a:rPr>
              <a:t>country.</a:t>
            </a:r>
            <a:endParaRPr lang="en-AU" altLang="en-US" sz="1400" spc="-21" dirty="0">
              <a:latin typeface="Arial" panose="020B0604020202020204" pitchFamily="34" charset="0"/>
              <a:cs typeface="Arial" panose="020B0604020202020204" pitchFamily="34" charset="0"/>
            </a:endParaRPr>
          </a:p>
          <a:p>
            <a:pPr>
              <a:spcAft>
                <a:spcPts val="600"/>
              </a:spcAft>
              <a:defRPr/>
            </a:pPr>
            <a:r>
              <a:rPr lang="en-AU" altLang="en-US" sz="1400" b="1" spc="-21" dirty="0" smtClean="0">
                <a:latin typeface="Arial" panose="020B0604020202020204" pitchFamily="34" charset="0"/>
                <a:cs typeface="Arial" panose="020B0604020202020204" pitchFamily="34" charset="0"/>
              </a:rPr>
              <a:t>Phase </a:t>
            </a:r>
            <a:r>
              <a:rPr lang="en-AU" altLang="en-US" sz="1400" b="1" spc="-21" dirty="0">
                <a:latin typeface="Arial" panose="020B0604020202020204" pitchFamily="34" charset="0"/>
                <a:cs typeface="Arial" panose="020B0604020202020204" pitchFamily="34" charset="0"/>
              </a:rPr>
              <a:t>2: </a:t>
            </a:r>
            <a:r>
              <a:rPr lang="en-AU" altLang="en-US" sz="1400" spc="-21" dirty="0">
                <a:latin typeface="Arial" panose="020B0604020202020204" pitchFamily="34" charset="0"/>
                <a:cs typeface="Arial" panose="020B0604020202020204" pitchFamily="34" charset="0"/>
              </a:rPr>
              <a:t>Participatory ranking; same countries, sites, age </a:t>
            </a:r>
            <a:r>
              <a:rPr lang="en-AU" altLang="en-US" sz="1400" spc="-21" dirty="0" smtClean="0">
                <a:latin typeface="Arial" panose="020B0604020202020204" pitchFamily="34" charset="0"/>
                <a:cs typeface="Arial" panose="020B0604020202020204" pitchFamily="34" charset="0"/>
              </a:rPr>
              <a:t>cohorts.  </a:t>
            </a:r>
            <a:r>
              <a:rPr lang="en-AU" altLang="en-US" sz="1400" spc="-21" dirty="0">
                <a:latin typeface="Arial" panose="020B0604020202020204" pitchFamily="34" charset="0"/>
                <a:cs typeface="Arial" panose="020B0604020202020204" pitchFamily="34" charset="0"/>
              </a:rPr>
              <a:t>Aim: to evaluate and rank top 15 dimensions of deprivation (out of 25 derived from Phase 1)</a:t>
            </a:r>
          </a:p>
          <a:p>
            <a:pPr>
              <a:spcAft>
                <a:spcPts val="600"/>
              </a:spcAft>
              <a:defRPr/>
            </a:pPr>
            <a:r>
              <a:rPr lang="en-AU" altLang="en-US" sz="1400" b="1" spc="-21" dirty="0" smtClean="0">
                <a:latin typeface="Arial" panose="020B0604020202020204" pitchFamily="34" charset="0"/>
                <a:cs typeface="Arial" panose="020B0604020202020204" pitchFamily="34" charset="0"/>
              </a:rPr>
              <a:t>Phase </a:t>
            </a:r>
            <a:r>
              <a:rPr lang="en-AU" altLang="en-US" sz="1400" b="1" spc="-21" dirty="0">
                <a:latin typeface="Arial" panose="020B0604020202020204" pitchFamily="34" charset="0"/>
                <a:cs typeface="Arial" panose="020B0604020202020204" pitchFamily="34" charset="0"/>
              </a:rPr>
              <a:t>3: </a:t>
            </a:r>
            <a:r>
              <a:rPr lang="en-AU" altLang="en-US" sz="1400" spc="-21" dirty="0">
                <a:latin typeface="Arial" panose="020B0604020202020204" pitchFamily="34" charset="0"/>
                <a:cs typeface="Arial" panose="020B0604020202020204" pitchFamily="34" charset="0"/>
              </a:rPr>
              <a:t>nationally representative </a:t>
            </a:r>
            <a:r>
              <a:rPr lang="en-AU" altLang="en-US" sz="1400" spc="-21" dirty="0" smtClean="0">
                <a:latin typeface="Arial" panose="020B0604020202020204" pitchFamily="34" charset="0"/>
                <a:cs typeface="Arial" panose="020B0604020202020204" pitchFamily="34" charset="0"/>
              </a:rPr>
              <a:t>‘proof of concept’ trial </a:t>
            </a:r>
            <a:r>
              <a:rPr lang="en-AU" altLang="en-US" sz="1400" spc="-21" dirty="0">
                <a:latin typeface="Arial" panose="020B0604020202020204" pitchFamily="34" charset="0"/>
                <a:cs typeface="Arial" panose="020B0604020202020204" pitchFamily="34" charset="0"/>
              </a:rPr>
              <a:t>of </a:t>
            </a:r>
            <a:r>
              <a:rPr lang="en-AU" altLang="en-US" sz="1400" spc="-21" dirty="0" smtClean="0">
                <a:latin typeface="Arial" panose="020B0604020202020204" pitchFamily="34" charset="0"/>
                <a:cs typeface="Arial" panose="020B0604020202020204" pitchFamily="34" charset="0"/>
              </a:rPr>
              <a:t>the new </a:t>
            </a:r>
            <a:r>
              <a:rPr lang="en-AU" altLang="en-US" sz="1400" spc="-21" dirty="0">
                <a:latin typeface="Arial" panose="020B0604020202020204" pitchFamily="34" charset="0"/>
                <a:cs typeface="Arial" panose="020B0604020202020204" pitchFamily="34" charset="0"/>
              </a:rPr>
              <a:t>measure in the Philippines, conducted by a professional data collection </a:t>
            </a:r>
            <a:r>
              <a:rPr lang="en-AU" altLang="en-US" sz="1400" spc="-21" dirty="0" smtClean="0">
                <a:latin typeface="Arial" panose="020B0604020202020204" pitchFamily="34" charset="0"/>
                <a:cs typeface="Arial" panose="020B0604020202020204" pitchFamily="34" charset="0"/>
              </a:rPr>
              <a:t>firm</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1400" dirty="0" smtClean="0">
                <a:latin typeface="Arial" panose="020B0604020202020204" pitchFamily="34" charset="0"/>
                <a:cs typeface="Arial" panose="020B0604020202020204" pitchFamily="34" charset="0"/>
              </a:rPr>
              <a:t>More than 4½ thousand people were involved across the three phases. </a:t>
            </a:r>
          </a:p>
          <a:p>
            <a:pPr>
              <a:spcAft>
                <a:spcPts val="600"/>
              </a:spcAft>
              <a:defRPr/>
            </a:pPr>
            <a:endParaRPr lang="en-AU" altLang="en-US" sz="1400" spc="-2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9CF946-C04D-4785-BFF3-B1A0652701E5}" type="slidenum">
              <a:rPr lang="en-AU" smtClean="0"/>
              <a:t>9</a:t>
            </a:fld>
            <a:endParaRPr lang="en-AU" dirty="0"/>
          </a:p>
        </p:txBody>
      </p:sp>
    </p:spTree>
    <p:extLst>
      <p:ext uri="{BB962C8B-B14F-4D97-AF65-F5344CB8AC3E}">
        <p14:creationId xmlns:p14="http://schemas.microsoft.com/office/powerpoint/2010/main" val="96012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3982180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13590717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5" y="0"/>
            <a:ext cx="9143997" cy="6858000"/>
          </a:xfrm>
          <a:prstGeom prst="rect">
            <a:avLst/>
          </a:prstGeom>
          <a:solidFill>
            <a:srgbClr val="1D5E86"/>
          </a:solid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solidFill>
                <a:prstClr val="white"/>
              </a:solidFill>
            </a:endParaRPr>
          </a:p>
        </p:txBody>
      </p:sp>
      <p:sp>
        <p:nvSpPr>
          <p:cNvPr id="2" name="Title 1"/>
          <p:cNvSpPr>
            <a:spLocks noGrp="1"/>
          </p:cNvSpPr>
          <p:nvPr>
            <p:ph type="title"/>
          </p:nvPr>
        </p:nvSpPr>
        <p:spPr>
          <a:xfrm>
            <a:off x="722313" y="2855891"/>
            <a:ext cx="7772400" cy="1362075"/>
          </a:xfrm>
        </p:spPr>
        <p:txBody>
          <a:bodyPr anchor="t">
            <a:normAutofit/>
          </a:bodyPr>
          <a:lstStyle>
            <a:lvl1pPr algn="ctr">
              <a:defRPr sz="3500" b="0" cap="all">
                <a:solidFill>
                  <a:schemeClr val="bg1"/>
                </a:solidFill>
                <a:latin typeface="Arial" panose="020B0604020202020204" pitchFamily="34" charset="0"/>
                <a:cs typeface="Arial" panose="020B0604020202020204" pitchFamily="34" charset="0"/>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455327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6432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2685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07359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08624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5398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7752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2776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776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09071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1416249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596426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5" y="0"/>
            <a:ext cx="9143997" cy="6858000"/>
          </a:xfrm>
          <a:prstGeom prst="rect">
            <a:avLst/>
          </a:prstGeom>
          <a:solidFill>
            <a:srgbClr val="1D5E86"/>
          </a:solid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solidFill>
                <a:prstClr val="white"/>
              </a:solidFill>
            </a:endParaRPr>
          </a:p>
        </p:txBody>
      </p:sp>
      <p:sp>
        <p:nvSpPr>
          <p:cNvPr id="2" name="Title 1"/>
          <p:cNvSpPr>
            <a:spLocks noGrp="1"/>
          </p:cNvSpPr>
          <p:nvPr>
            <p:ph type="title"/>
          </p:nvPr>
        </p:nvSpPr>
        <p:spPr>
          <a:xfrm>
            <a:off x="722313" y="2855891"/>
            <a:ext cx="7772400" cy="1362075"/>
          </a:xfrm>
        </p:spPr>
        <p:txBody>
          <a:bodyPr anchor="t">
            <a:normAutofit/>
          </a:bodyPr>
          <a:lstStyle>
            <a:lvl1pPr algn="ctr">
              <a:defRPr sz="3500" b="0" cap="all">
                <a:solidFill>
                  <a:schemeClr val="bg1"/>
                </a:solidFill>
                <a:latin typeface="Arial" panose="020B0604020202020204" pitchFamily="34" charset="0"/>
                <a:cs typeface="Arial" panose="020B0604020202020204" pitchFamily="34" charset="0"/>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217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53953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4436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8233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3874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2961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59086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64069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23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32721950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937827" y="6356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z="1200" smtClean="0">
                <a:solidFill>
                  <a:prstClr val="black"/>
                </a:solidFill>
                <a:latin typeface="Arial"/>
                <a:cs typeface="Arial"/>
              </a:rPr>
              <a:pPr/>
              <a:t>‹#›</a:t>
            </a:fld>
            <a:endParaRPr lang="en-US" sz="1200" dirty="0">
              <a:solidFill>
                <a:prstClr val="black"/>
              </a:solidFill>
              <a:latin typeface="Arial"/>
              <a:cs typeface="Arial"/>
            </a:endParaRPr>
          </a:p>
        </p:txBody>
      </p:sp>
      <p:sp>
        <p:nvSpPr>
          <p:cNvPr id="3" name="Rectangle 2"/>
          <p:cNvSpPr/>
          <p:nvPr userDrawn="1"/>
        </p:nvSpPr>
        <p:spPr>
          <a:xfrm>
            <a:off x="0" y="2"/>
            <a:ext cx="9144000" cy="1039639"/>
          </a:xfrm>
          <a:prstGeom prst="rect">
            <a:avLst/>
          </a:prstGeom>
          <a:solidFill>
            <a:srgbClr val="1D5E86"/>
          </a:solid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6" name="Title Placeholder 1"/>
          <p:cNvSpPr>
            <a:spLocks noGrp="1"/>
          </p:cNvSpPr>
          <p:nvPr>
            <p:ph type="title" hasCustomPrompt="1"/>
          </p:nvPr>
        </p:nvSpPr>
        <p:spPr>
          <a:xfrm>
            <a:off x="250176" y="183921"/>
            <a:ext cx="8229600" cy="765001"/>
          </a:xfrm>
          <a:prstGeom prst="rect">
            <a:avLst/>
          </a:prstGeom>
        </p:spPr>
        <p:txBody>
          <a:bodyPr vert="horz" lIns="91440" tIns="45720" rIns="91440" bIns="45720" rtlCol="0" anchor="ctr">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AU" dirty="0" smtClean="0"/>
              <a:t>CLICK TO EDIT MASTER TITLE STYLE</a:t>
            </a:r>
            <a:endParaRPr lang="en-US" dirty="0"/>
          </a:p>
        </p:txBody>
      </p:sp>
      <p:sp>
        <p:nvSpPr>
          <p:cNvPr id="8" name="Date Placeholder 3"/>
          <p:cNvSpPr>
            <a:spLocks noGrp="1"/>
          </p:cNvSpPr>
          <p:nvPr>
            <p:ph type="dt" sz="half" idx="2"/>
          </p:nvPr>
        </p:nvSpPr>
        <p:spPr>
          <a:xfrm>
            <a:off x="595428"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IDM Inception Workshop</a:t>
            </a: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0"/>
          </p:nvPr>
        </p:nvSpPr>
        <p:spPr>
          <a:xfrm>
            <a:off x="457200" y="1415001"/>
            <a:ext cx="8229600" cy="4525963"/>
          </a:xfrm>
        </p:spPr>
        <p:txBody>
          <a:bodyPr/>
          <a:lstStyle>
            <a:lvl1pPr marL="342900" indent="-3429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500">
                <a:solidFill>
                  <a:schemeClr val="tx2"/>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914131"/>
            <a:ext cx="792088" cy="827237"/>
          </a:xfrm>
          <a:prstGeom prst="rect">
            <a:avLst/>
          </a:prstGeom>
        </p:spPr>
      </p:pic>
    </p:spTree>
    <p:extLst>
      <p:ext uri="{BB962C8B-B14F-4D97-AF65-F5344CB8AC3E}">
        <p14:creationId xmlns:p14="http://schemas.microsoft.com/office/powerpoint/2010/main" val="187874145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554057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159444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5" y="0"/>
            <a:ext cx="9143997" cy="6858000"/>
          </a:xfrm>
          <a:prstGeom prst="rect">
            <a:avLst/>
          </a:prstGeom>
          <a:solidFill>
            <a:srgbClr val="1D5E86"/>
          </a:solid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solidFill>
                <a:prstClr val="white"/>
              </a:solidFill>
            </a:endParaRPr>
          </a:p>
        </p:txBody>
      </p:sp>
      <p:sp>
        <p:nvSpPr>
          <p:cNvPr id="2" name="Title 1"/>
          <p:cNvSpPr>
            <a:spLocks noGrp="1"/>
          </p:cNvSpPr>
          <p:nvPr>
            <p:ph type="title"/>
          </p:nvPr>
        </p:nvSpPr>
        <p:spPr>
          <a:xfrm>
            <a:off x="722313" y="2855891"/>
            <a:ext cx="7772400" cy="1362075"/>
          </a:xfrm>
        </p:spPr>
        <p:txBody>
          <a:bodyPr anchor="t">
            <a:normAutofit/>
          </a:bodyPr>
          <a:lstStyle>
            <a:lvl1pPr algn="ctr">
              <a:defRPr sz="3500" b="0" cap="all">
                <a:solidFill>
                  <a:schemeClr val="bg1"/>
                </a:solidFill>
                <a:latin typeface="Arial" panose="020B0604020202020204" pitchFamily="34" charset="0"/>
                <a:cs typeface="Arial" panose="020B0604020202020204" pitchFamily="34" charset="0"/>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17116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3085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8552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96021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9580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66375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831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schemeClr val="tx1"/>
                </a:solidFill>
                <a:latin typeface="Arial"/>
                <a:cs typeface="Arial"/>
              </a:rPr>
              <a:pPr/>
              <a:t>‹#›</a:t>
            </a:fld>
            <a:endParaRPr lang="en-US" dirty="0">
              <a:solidFill>
                <a:schemeClr val="tx1"/>
              </a:solidFill>
              <a:latin typeface="Arial"/>
              <a:cs typeface="Arial"/>
            </a:endParaRPr>
          </a:p>
        </p:txBody>
      </p:sp>
      <p:sp>
        <p:nvSpPr>
          <p:cNvPr id="6" name="Rectangle 5"/>
          <p:cNvSpPr/>
          <p:nvPr userDrawn="1"/>
        </p:nvSpPr>
        <p:spPr>
          <a:xfrm>
            <a:off x="0" y="0"/>
            <a:ext cx="9144000" cy="1052736"/>
          </a:xfrm>
          <a:prstGeom prst="rect">
            <a:avLst/>
          </a:prstGeom>
          <a:solidFill>
            <a:srgbClr val="1E5D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894238"/>
            <a:ext cx="792088" cy="827238"/>
          </a:xfrm>
          <a:prstGeom prst="rect">
            <a:avLst/>
          </a:prstGeom>
        </p:spPr>
      </p:pic>
    </p:spTree>
    <p:extLst>
      <p:ext uri="{BB962C8B-B14F-4D97-AF65-F5344CB8AC3E}">
        <p14:creationId xmlns:p14="http://schemas.microsoft.com/office/powerpoint/2010/main" val="2733103257"/>
      </p:ext>
    </p:extLst>
  </p:cSld>
  <p:clrMapOvr>
    <a:masterClrMapping/>
  </p:clrMapOvr>
  <p:transition spd="slow">
    <p:cove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4509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80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portrait">
    <p:spTree>
      <p:nvGrpSpPr>
        <p:cNvPr id="1" name=""/>
        <p:cNvGrpSpPr/>
        <p:nvPr/>
      </p:nvGrpSpPr>
      <p:grpSpPr>
        <a:xfrm>
          <a:off x="0" y="0"/>
          <a:ext cx="0" cy="0"/>
          <a:chOff x="0" y="0"/>
          <a:chExt cx="0" cy="0"/>
        </a:xfrm>
      </p:grpSpPr>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schemeClr val="tx1"/>
                </a:solidFill>
                <a:latin typeface="Arial"/>
                <a:cs typeface="Arial"/>
              </a:rPr>
              <a:pPr/>
              <a:t>‹#›</a:t>
            </a:fld>
            <a:endParaRPr lang="en-US" dirty="0">
              <a:solidFill>
                <a:schemeClr val="tx1"/>
              </a:solidFill>
              <a:latin typeface="Arial"/>
              <a:cs typeface="Arial"/>
            </a:endParaRPr>
          </a:p>
        </p:txBody>
      </p:sp>
      <p:sp>
        <p:nvSpPr>
          <p:cNvPr id="10" name="Content Placeholder 2"/>
          <p:cNvSpPr txBox="1">
            <a:spLocks/>
          </p:cNvSpPr>
          <p:nvPr userDrawn="1"/>
        </p:nvSpPr>
        <p:spPr>
          <a:xfrm>
            <a:off x="4846040" y="1581564"/>
            <a:ext cx="372110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endParaRPr lang="en-AU" dirty="0"/>
          </a:p>
        </p:txBody>
      </p:sp>
      <p:sp>
        <p:nvSpPr>
          <p:cNvPr id="8" name="Rectangle 7"/>
          <p:cNvSpPr/>
          <p:nvPr userDrawn="1"/>
        </p:nvSpPr>
        <p:spPr>
          <a:xfrm>
            <a:off x="0" y="0"/>
            <a:ext cx="9144000" cy="1052736"/>
          </a:xfrm>
          <a:prstGeom prst="rect">
            <a:avLst/>
          </a:prstGeom>
          <a:solidFill>
            <a:srgbClr val="1E5D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08889"/>
      </p:ext>
    </p:extLst>
  </p:cSld>
  <p:clrMapOvr>
    <a:masterClrMapping/>
  </p:clrMapOvr>
  <p:transition spd="slow">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3" y="0"/>
            <a:ext cx="9203264" cy="6858000"/>
          </a:xfrm>
          <a:prstGeom prst="rect">
            <a:avLst/>
          </a:prstGeom>
          <a:solidFill>
            <a:srgbClr val="1E5D85"/>
          </a:solidFill>
          <a:ln>
            <a:solidFill>
              <a:srgbClr val="1E5D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4933694"/>
            <a:ext cx="864095" cy="1529208"/>
          </a:xfrm>
          <a:prstGeom prst="rect">
            <a:avLst/>
          </a:prstGeom>
        </p:spPr>
      </p:pic>
    </p:spTree>
    <p:extLst>
      <p:ext uri="{BB962C8B-B14F-4D97-AF65-F5344CB8AC3E}">
        <p14:creationId xmlns:p14="http://schemas.microsoft.com/office/powerpoint/2010/main" val="491670485"/>
      </p:ext>
    </p:extLst>
  </p:cSld>
  <p:clrMapOvr>
    <a:masterClrMapping/>
  </p:clrMapOvr>
  <p:transition spd="slow">
    <p:cove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hoto horizontal">
    <p:spTree>
      <p:nvGrpSpPr>
        <p:cNvPr id="1" name=""/>
        <p:cNvGrpSpPr/>
        <p:nvPr/>
      </p:nvGrpSpPr>
      <p:grpSpPr>
        <a:xfrm>
          <a:off x="0" y="0"/>
          <a:ext cx="0" cy="0"/>
          <a:chOff x="0" y="0"/>
          <a:chExt cx="0" cy="0"/>
        </a:xfrm>
      </p:grpSpPr>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schemeClr val="tx1"/>
                </a:solidFill>
                <a:latin typeface="Arial"/>
                <a:cs typeface="Arial"/>
              </a:rPr>
              <a:pPr/>
              <a:t>‹#›</a:t>
            </a:fld>
            <a:endParaRPr lang="en-US" dirty="0">
              <a:solidFill>
                <a:schemeClr val="tx1"/>
              </a:solidFill>
              <a:latin typeface="Arial"/>
              <a:cs typeface="Arial"/>
            </a:endParaRPr>
          </a:p>
        </p:txBody>
      </p:sp>
      <p:sp>
        <p:nvSpPr>
          <p:cNvPr id="10" name="Content Placeholder 2"/>
          <p:cNvSpPr txBox="1">
            <a:spLocks/>
          </p:cNvSpPr>
          <p:nvPr userDrawn="1"/>
        </p:nvSpPr>
        <p:spPr>
          <a:xfrm>
            <a:off x="4846040" y="1581564"/>
            <a:ext cx="372110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endParaRPr lang="en-AU" dirty="0"/>
          </a:p>
        </p:txBody>
      </p:sp>
      <p:sp>
        <p:nvSpPr>
          <p:cNvPr id="8" name="Rectangle 7"/>
          <p:cNvSpPr/>
          <p:nvPr userDrawn="1"/>
        </p:nvSpPr>
        <p:spPr>
          <a:xfrm>
            <a:off x="0" y="0"/>
            <a:ext cx="9144000" cy="980728"/>
          </a:xfrm>
          <a:prstGeom prst="rect">
            <a:avLst/>
          </a:prstGeom>
          <a:solidFill>
            <a:srgbClr val="1E5D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5883257"/>
            <a:ext cx="792088" cy="827237"/>
          </a:xfrm>
          <a:prstGeom prst="rect">
            <a:avLst/>
          </a:prstGeom>
        </p:spPr>
      </p:pic>
    </p:spTree>
    <p:extLst>
      <p:ext uri="{BB962C8B-B14F-4D97-AF65-F5344CB8AC3E}">
        <p14:creationId xmlns:p14="http://schemas.microsoft.com/office/powerpoint/2010/main" val="38102754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937827" y="6356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z="1200" smtClean="0">
                <a:solidFill>
                  <a:schemeClr val="tx1"/>
                </a:solidFill>
                <a:latin typeface="Arial"/>
                <a:cs typeface="Arial"/>
              </a:rPr>
              <a:pPr/>
              <a:t>‹#›</a:t>
            </a:fld>
            <a:endParaRPr lang="en-US" sz="1200" dirty="0">
              <a:solidFill>
                <a:schemeClr val="tx1"/>
              </a:solidFill>
              <a:latin typeface="Arial"/>
              <a:cs typeface="Arial"/>
            </a:endParaRPr>
          </a:p>
        </p:txBody>
      </p:sp>
      <p:sp>
        <p:nvSpPr>
          <p:cNvPr id="3" name="Rectangle 2"/>
          <p:cNvSpPr/>
          <p:nvPr userDrawn="1"/>
        </p:nvSpPr>
        <p:spPr>
          <a:xfrm>
            <a:off x="0" y="2"/>
            <a:ext cx="9144000" cy="1039639"/>
          </a:xfrm>
          <a:prstGeom prst="rect">
            <a:avLst/>
          </a:prstGeom>
          <a:solidFill>
            <a:srgbClr val="1D5E86"/>
          </a:solid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502" y="5821259"/>
            <a:ext cx="422926" cy="901517"/>
          </a:xfrm>
          <a:prstGeom prst="rect">
            <a:avLst/>
          </a:prstGeom>
        </p:spPr>
      </p:pic>
      <p:sp>
        <p:nvSpPr>
          <p:cNvPr id="6" name="Title Placeholder 1"/>
          <p:cNvSpPr>
            <a:spLocks noGrp="1"/>
          </p:cNvSpPr>
          <p:nvPr>
            <p:ph type="title" hasCustomPrompt="1"/>
          </p:nvPr>
        </p:nvSpPr>
        <p:spPr>
          <a:xfrm>
            <a:off x="250176" y="183921"/>
            <a:ext cx="8229600" cy="765001"/>
          </a:xfrm>
          <a:prstGeom prst="rect">
            <a:avLst/>
          </a:prstGeom>
        </p:spPr>
        <p:txBody>
          <a:bodyPr vert="horz" lIns="91440" tIns="45720" rIns="91440" bIns="45720" rtlCol="0" anchor="ctr">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AU" dirty="0" smtClean="0"/>
              <a:t>CLICK TO EDIT MASTER TITLE STYLE</a:t>
            </a:r>
            <a:endParaRPr lang="en-US" dirty="0"/>
          </a:p>
        </p:txBody>
      </p:sp>
      <p:sp>
        <p:nvSpPr>
          <p:cNvPr id="8" name="Date Placeholder 3"/>
          <p:cNvSpPr>
            <a:spLocks noGrp="1"/>
          </p:cNvSpPr>
          <p:nvPr>
            <p:ph type="dt" sz="half" idx="2"/>
          </p:nvPr>
        </p:nvSpPr>
        <p:spPr>
          <a:xfrm>
            <a:off x="595428"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B9D70-4575-7C4B-BB2F-1C5A09EA0972}" type="datetimeFigureOut">
              <a:rPr lang="en-US" smtClean="0"/>
              <a:t>8/29/2016</a:t>
            </a:fld>
            <a:endParaRPr lang="en-US" dirty="0"/>
          </a:p>
        </p:txBody>
      </p:sp>
      <p:sp>
        <p:nvSpPr>
          <p:cNvPr id="9"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IDM Inception Workshop</a:t>
            </a:r>
            <a:endParaRPr lang="en-US" dirty="0"/>
          </a:p>
        </p:txBody>
      </p:sp>
      <p:sp>
        <p:nvSpPr>
          <p:cNvPr id="10"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26F30-B365-884F-8BCA-C8C84EF74AA2}" type="slidenum">
              <a:rPr lang="en-US" smtClean="0"/>
              <a:t>‹#›</a:t>
            </a:fld>
            <a:endParaRPr lang="en-US" dirty="0"/>
          </a:p>
        </p:txBody>
      </p:sp>
      <p:sp>
        <p:nvSpPr>
          <p:cNvPr id="11" name="Content Placeholder 2"/>
          <p:cNvSpPr>
            <a:spLocks noGrp="1"/>
          </p:cNvSpPr>
          <p:nvPr>
            <p:ph idx="10"/>
          </p:nvPr>
        </p:nvSpPr>
        <p:spPr>
          <a:xfrm>
            <a:off x="457200" y="1415001"/>
            <a:ext cx="8229600" cy="4525963"/>
          </a:xfrm>
        </p:spPr>
        <p:txBody>
          <a:bodyPr/>
          <a:lstStyle>
            <a:lvl1pPr marL="342900" indent="-3429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500">
                <a:solidFill>
                  <a:schemeClr val="tx2"/>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Tree>
    <p:extLst>
      <p:ext uri="{BB962C8B-B14F-4D97-AF65-F5344CB8AC3E}">
        <p14:creationId xmlns:p14="http://schemas.microsoft.com/office/powerpoint/2010/main" val="2170826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B0DC2B7-6322-4956-91F6-546FE02819E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0DC2B7-6322-4956-91F6-546FE02819E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42900" indent="-342900">
              <a:buClr>
                <a:srgbClr val="1E5D85"/>
              </a:buClr>
              <a:buFont typeface="Wingdings" panose="05000000000000000000" pitchFamily="2" charset="2"/>
              <a:buChar char="§"/>
              <a:defRPr sz="3000"/>
            </a:lvl1pPr>
            <a:lvl2pPr>
              <a:buClr>
                <a:srgbClr val="1E5D85"/>
              </a:buClr>
              <a:defRPr sz="2600"/>
            </a:lvl2pPr>
            <a:lvl3pPr marL="1257300" indent="-342900">
              <a:buClr>
                <a:srgbClr val="1E5D85"/>
              </a:buClr>
              <a:buFont typeface="Arial" panose="020B0604020202020204" pitchFamily="34" charset="0"/>
              <a:buChar char="•"/>
              <a:defRPr sz="22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33462308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DC2B7-6322-4956-91F6-546FE02819E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B0DC2B7-6322-4956-91F6-546FE02819EF}"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B0DC2B7-6322-4956-91F6-546FE02819EF}"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0DC2B7-6322-4956-91F6-546FE02819EF}"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DC2B7-6322-4956-91F6-546FE02819EF}"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DC2B7-6322-4956-91F6-546FE02819EF}"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DC2B7-6322-4956-91F6-546FE02819EF}"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0DC2B7-6322-4956-91F6-546FE02819E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0DC2B7-6322-4956-91F6-546FE02819EF}"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3B5B55-FF33-422A-9D74-A8721E09BDA2}" type="slidenum">
              <a:rPr lang="en-AU" smtClean="0"/>
              <a:t>‹#›</a:t>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F261327-076F-4060-B2A9-41BC002DDA44}"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13064705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F261327-076F-4060-B2A9-41BC002DDA44}"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61327-076F-4060-B2A9-41BC002DDA44}"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F261327-076F-4060-B2A9-41BC002DDA44}"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F261327-076F-4060-B2A9-41BC002DDA44}"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F261327-076F-4060-B2A9-41BC002DDA44}"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61327-076F-4060-B2A9-41BC002DDA44}"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61327-076F-4060-B2A9-41BC002DDA44}"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61327-076F-4060-B2A9-41BC002DDA44}"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F261327-076F-4060-B2A9-41BC002DDA44}"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F261327-076F-4060-B2A9-41BC002DDA44}"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B49BC-9B27-4271-BF27-F7694CF1AAB4}"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327870097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0C89716-6BF0-4D84-AC92-F95DF1A02429}"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0C89716-6BF0-4D84-AC92-F95DF1A02429}"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C89716-6BF0-4D84-AC92-F95DF1A02429}"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0C89716-6BF0-4D84-AC92-F95DF1A02429}"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0C89716-6BF0-4D84-AC92-F95DF1A02429}"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0C89716-6BF0-4D84-AC92-F95DF1A02429}"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89716-6BF0-4D84-AC92-F95DF1A02429}"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89716-6BF0-4D84-AC92-F95DF1A02429}"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89716-6BF0-4D84-AC92-F95DF1A02429}"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0C89716-6BF0-4D84-AC92-F95DF1A02429}"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287590426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0C89716-6BF0-4D84-AC92-F95DF1A02429}"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A6EE21-A781-480E-B5D7-A4B112C2FF4D}" type="slidenum">
              <a:rPr lang="en-AU" smtClean="0"/>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3FCB68A-E49F-4AD2-9EBF-E166496DFB78}"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FCB68A-E49F-4AD2-9EBF-E166496DFB78}"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CB68A-E49F-4AD2-9EBF-E166496DFB78}"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3FCB68A-E49F-4AD2-9EBF-E166496DFB78}"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3FCB68A-E49F-4AD2-9EBF-E166496DFB78}"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3FCB68A-E49F-4AD2-9EBF-E166496DFB78}"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CB68A-E49F-4AD2-9EBF-E166496DFB78}"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CB68A-E49F-4AD2-9EBF-E166496DFB78}"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CB68A-E49F-4AD2-9EBF-E166496DFB78}"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314705872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FCB68A-E49F-4AD2-9EBF-E166496DFB78}"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FCB68A-E49F-4AD2-9EBF-E166496DFB78}"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8FD995-A37D-4433-BBE6-E9E3DD4356BE}" type="slidenum">
              <a:rPr lang="en-AU" smtClean="0"/>
              <a:t>‹#›</a:t>
            </a:fld>
            <a:endParaRPr lang="en-A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76D6DD7-AB11-43EE-AEBF-7BAB1FA6411D}"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51165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6D6DD7-AB11-43EE-AEBF-7BAB1FA6411D}"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1804081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D6DD7-AB11-43EE-AEBF-7BAB1FA6411D}"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529149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76D6DD7-AB11-43EE-AEBF-7BAB1FA6411D}"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2682873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76D6DD7-AB11-43EE-AEBF-7BAB1FA6411D}"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4223941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76D6DD7-AB11-43EE-AEBF-7BAB1FA6411D}"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3283211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D6DD7-AB11-43EE-AEBF-7BAB1FA6411D}"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32055206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D6DD7-AB11-43EE-AEBF-7BAB1FA6411D}"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8222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2941067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D6DD7-AB11-43EE-AEBF-7BAB1FA6411D}"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3306257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6D6DD7-AB11-43EE-AEBF-7BAB1FA6411D}"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4224244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6D6DD7-AB11-43EE-AEBF-7BAB1FA6411D}"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7DBEDF-3504-456E-8159-0312FB3E3B6D}" type="slidenum">
              <a:rPr lang="en-AU" smtClean="0"/>
              <a:t>‹#›</a:t>
            </a:fld>
            <a:endParaRPr lang="en-AU"/>
          </a:p>
        </p:txBody>
      </p:sp>
    </p:spTree>
    <p:extLst>
      <p:ext uri="{BB962C8B-B14F-4D97-AF65-F5344CB8AC3E}">
        <p14:creationId xmlns:p14="http://schemas.microsoft.com/office/powerpoint/2010/main" val="1277395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DD272BF-F65E-4257-8D35-1501BB932107}"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DD272BF-F65E-4257-8D35-1501BB932107}"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272BF-F65E-4257-8D35-1501BB932107}"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DD272BF-F65E-4257-8D35-1501BB932107}"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DD272BF-F65E-4257-8D35-1501BB932107}" type="datetimeFigureOut">
              <a:rPr lang="en-AU" smtClean="0"/>
              <a:t>29/08/2016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DD272BF-F65E-4257-8D35-1501BB932107}" type="datetimeFigureOut">
              <a:rPr lang="en-AU" smtClean="0"/>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272BF-F65E-4257-8D35-1501BB932107}" type="datetimeFigureOut">
              <a:rPr lang="en-AU" smtClean="0"/>
              <a:t>29/08/2016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FC6EE09-648F-4946-B367-52696AEE15FD}" type="slidenum">
              <a:rPr lang="en-AU" smtClean="0"/>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272BF-F65E-4257-8D35-1501BB932107}"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272BF-F65E-4257-8D35-1501BB932107}" type="datetimeFigureOut">
              <a:rPr lang="en-AU" smtClean="0"/>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DD272BF-F65E-4257-8D35-1501BB932107}"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DD272BF-F65E-4257-8D35-1501BB932107}" type="datetimeFigureOut">
              <a:rPr lang="en-AU" smtClean="0"/>
              <a:t>29/08/2016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F8DCC4-37A8-45C6-8625-AE05CBBB4A72}" type="slidenum">
              <a:rPr lang="en-AU" smtClean="0"/>
              <a:t>‹#›</a:t>
            </a:fld>
            <a:endParaRPr lang="en-A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 y="0"/>
            <a:ext cx="9203264" cy="5283200"/>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aseline="-25000" dirty="0">
              <a:solidFill>
                <a:prstClr val="white"/>
              </a:solidFill>
            </a:endParaRPr>
          </a:p>
        </p:txBody>
      </p:sp>
      <p:pic>
        <p:nvPicPr>
          <p:cNvPr id="8" name="Picture 7"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0" y="5471805"/>
            <a:ext cx="1701800" cy="477520"/>
          </a:xfrm>
          <a:prstGeom prst="rect">
            <a:avLst/>
          </a:prstGeom>
        </p:spPr>
      </p:pic>
      <p:sp>
        <p:nvSpPr>
          <p:cNvPr id="7" name="Subtitle 2"/>
          <p:cNvSpPr txBox="1">
            <a:spLocks/>
          </p:cNvSpPr>
          <p:nvPr userDrawn="1"/>
        </p:nvSpPr>
        <p:spPr>
          <a:xfrm>
            <a:off x="4178300" y="5406409"/>
            <a:ext cx="3898900" cy="596900"/>
          </a:xfrm>
          <a:prstGeom prst="rect">
            <a:avLst/>
          </a:prstGeom>
        </p:spPr>
        <p:txBody>
          <a:bodyPr/>
          <a:lstStyle>
            <a:lvl1pPr marL="0" indent="0" algn="l" defTabSz="457200" rtl="0" eaLnBrk="1" latinLnBrk="0" hangingPunct="1">
              <a:lnSpc>
                <a:spcPct val="80000"/>
              </a:lnSpc>
              <a:spcBef>
                <a:spcPct val="20000"/>
              </a:spcBef>
              <a:buFont typeface="Arial"/>
              <a:buNone/>
              <a:defRPr sz="5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sz="1800" dirty="0" smtClean="0">
                <a:solidFill>
                  <a:srgbClr val="6D1B73"/>
                </a:solidFill>
              </a:rPr>
              <a:t>EMPOWERING WOMEN TO LEAD</a:t>
            </a:r>
            <a:endParaRPr lang="en-US" sz="1800" dirty="0">
              <a:solidFill>
                <a:srgbClr val="6D1B73"/>
              </a:solidFill>
            </a:endParaRPr>
          </a:p>
        </p:txBody>
      </p:sp>
    </p:spTree>
    <p:extLst>
      <p:ext uri="{BB962C8B-B14F-4D97-AF65-F5344CB8AC3E}">
        <p14:creationId xmlns:p14="http://schemas.microsoft.com/office/powerpoint/2010/main" val="1392589989"/>
      </p:ext>
    </p:extLst>
  </p:cSld>
  <p:clrMapOvr>
    <a:masterClrMapping/>
  </p:clrMapOvr>
  <p:transition spd="slow">
    <p:cove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1545791"/>
            <a:ext cx="826955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a:buNone/>
            </a:pPr>
            <a:endParaRPr lang="en-AU" dirty="0"/>
          </a:p>
        </p:txBody>
      </p:sp>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schemeClr val="bg1"/>
              </a:solidFill>
              <a:latin typeface="Arial" panose="020B0604020202020204" pitchFamily="34" charset="0"/>
              <a:cs typeface="Arial" panose="020B0604020202020204" pitchFamily="34" charset="0"/>
            </a:endParaRPr>
          </a:p>
        </p:txBody>
      </p:sp>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pic>
        <p:nvPicPr>
          <p:cNvPr id="7" name="Picture 6"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503515"/>
            <a:ext cx="1032584" cy="289740"/>
          </a:xfrm>
          <a:prstGeom prst="rect">
            <a:avLst/>
          </a:prstGeom>
        </p:spPr>
      </p:pic>
    </p:spTree>
    <p:extLst>
      <p:ext uri="{BB962C8B-B14F-4D97-AF65-F5344CB8AC3E}">
        <p14:creationId xmlns:p14="http://schemas.microsoft.com/office/powerpoint/2010/main" val="814638278"/>
      </p:ext>
    </p:extLst>
  </p:cSld>
  <p:clrMapOvr>
    <a:masterClrMapping/>
  </p:clrMapOvr>
  <p:transition spd="slow">
    <p:cove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pic>
        <p:nvPicPr>
          <p:cNvPr id="7" name="Picture 6"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282277"/>
            <a:ext cx="1032584" cy="289740"/>
          </a:xfrm>
          <a:prstGeom prst="rect">
            <a:avLst/>
          </a:prstGeom>
        </p:spPr>
      </p:pic>
    </p:spTree>
    <p:extLst>
      <p:ext uri="{BB962C8B-B14F-4D97-AF65-F5344CB8AC3E}">
        <p14:creationId xmlns:p14="http://schemas.microsoft.com/office/powerpoint/2010/main" val="599661456"/>
      </p:ext>
    </p:extLst>
  </p:cSld>
  <p:clrMapOvr>
    <a:masterClrMapping/>
  </p:clrMapOvr>
  <p:transition spd="slow">
    <p:cove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3" name="Content Placeholder 2"/>
          <p:cNvSpPr txBox="1">
            <a:spLocks/>
          </p:cNvSpPr>
          <p:nvPr userDrawn="1"/>
        </p:nvSpPr>
        <p:spPr>
          <a:xfrm>
            <a:off x="457200" y="1545791"/>
            <a:ext cx="826955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200" dirty="0"/>
          </a:p>
          <a:p>
            <a:pPr marL="0" indent="0">
              <a:buFont typeface="Arial"/>
              <a:buNone/>
            </a:pPr>
            <a:endParaRPr lang="en-AU" sz="200" b="1" dirty="0" smtClean="0"/>
          </a:p>
          <a:p>
            <a:pPr marL="914400" lvl="2" indent="0">
              <a:buFont typeface="Arial"/>
              <a:buNone/>
            </a:pPr>
            <a:endParaRPr lang="en-AU" dirty="0"/>
          </a:p>
        </p:txBody>
      </p:sp>
      <p:sp>
        <p:nvSpPr>
          <p:cNvPr id="4" name="Rectangle 3"/>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pic>
        <p:nvPicPr>
          <p:cNvPr id="8" name="Picture 7"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282277"/>
            <a:ext cx="1032584" cy="289740"/>
          </a:xfrm>
          <a:prstGeom prst="rect">
            <a:avLst/>
          </a:prstGeom>
        </p:spPr>
      </p:pic>
    </p:spTree>
    <p:extLst>
      <p:ext uri="{BB962C8B-B14F-4D97-AF65-F5344CB8AC3E}">
        <p14:creationId xmlns:p14="http://schemas.microsoft.com/office/powerpoint/2010/main" val="2584934677"/>
      </p:ext>
    </p:extLst>
  </p:cSld>
  <p:clrMapOvr>
    <a:masterClrMapping/>
  </p:clrMapOvr>
  <p:transition spd="slow">
    <p:cove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pic>
        <p:nvPicPr>
          <p:cNvPr id="7" name="Picture 6"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282277"/>
            <a:ext cx="1032584" cy="289740"/>
          </a:xfrm>
          <a:prstGeom prst="rect">
            <a:avLst/>
          </a:prstGeom>
        </p:spPr>
      </p:pic>
      <p:sp>
        <p:nvSpPr>
          <p:cNvPr id="10" name="Content Placeholder 2"/>
          <p:cNvSpPr txBox="1">
            <a:spLocks/>
          </p:cNvSpPr>
          <p:nvPr userDrawn="1"/>
        </p:nvSpPr>
        <p:spPr>
          <a:xfrm>
            <a:off x="4846040" y="1581564"/>
            <a:ext cx="372110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a:buNone/>
            </a:pPr>
            <a:endParaRPr lang="en-AU" dirty="0"/>
          </a:p>
        </p:txBody>
      </p:sp>
    </p:spTree>
    <p:extLst>
      <p:ext uri="{BB962C8B-B14F-4D97-AF65-F5344CB8AC3E}">
        <p14:creationId xmlns:p14="http://schemas.microsoft.com/office/powerpoint/2010/main" val="2343439964"/>
      </p:ext>
    </p:extLst>
  </p:cSld>
  <p:clrMapOvr>
    <a:masterClrMapping/>
  </p:clrMapOvr>
  <p:transition spd="slow">
    <p:cove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list 1">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301560"/>
            <a:ext cx="1032584" cy="289740"/>
          </a:xfrm>
          <a:prstGeom prst="rect">
            <a:avLst/>
          </a:prstGeom>
        </p:spPr>
      </p:pic>
    </p:spTree>
    <p:extLst>
      <p:ext uri="{BB962C8B-B14F-4D97-AF65-F5344CB8AC3E}">
        <p14:creationId xmlns:p14="http://schemas.microsoft.com/office/powerpoint/2010/main" val="1178872522"/>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D8577-330C-43EA-9F71-1FF11ADC1E1B}" type="datetimeFigureOut">
              <a:rPr lang="en-AU" smtClean="0"/>
              <a:pPr/>
              <a:t>29/08/2016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C6EE09-648F-4946-B367-52696AEE15FD}" type="slidenum">
              <a:rPr lang="en-AU" smtClean="0"/>
              <a:pPr/>
              <a:t>‹#›</a:t>
            </a:fld>
            <a:endParaRPr lang="en-AU"/>
          </a:p>
        </p:txBody>
      </p:sp>
    </p:spTree>
    <p:extLst>
      <p:ext uri="{BB962C8B-B14F-4D97-AF65-F5344CB8AC3E}">
        <p14:creationId xmlns:p14="http://schemas.microsoft.com/office/powerpoint/2010/main" val="29011915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list 2">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301560"/>
            <a:ext cx="1032584" cy="289740"/>
          </a:xfrm>
          <a:prstGeom prst="rect">
            <a:avLst/>
          </a:prstGeom>
        </p:spPr>
      </p:pic>
    </p:spTree>
    <p:extLst>
      <p:ext uri="{BB962C8B-B14F-4D97-AF65-F5344CB8AC3E}">
        <p14:creationId xmlns:p14="http://schemas.microsoft.com/office/powerpoint/2010/main" val="2911928805"/>
      </p:ext>
    </p:extLst>
  </p:cSld>
  <p:clrMapOvr>
    <a:masterClrMapping/>
  </p:clrMapOvr>
  <p:transition spd="slow">
    <p:cove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portrait">
    <p:spTree>
      <p:nvGrpSpPr>
        <p:cNvPr id="1" name=""/>
        <p:cNvGrpSpPr/>
        <p:nvPr/>
      </p:nvGrpSpPr>
      <p:grpSpPr>
        <a:xfrm>
          <a:off x="0" y="0"/>
          <a:ext cx="0" cy="0"/>
          <a:chOff x="0" y="0"/>
          <a:chExt cx="0" cy="0"/>
        </a:xfrm>
      </p:grpSpPr>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pic>
        <p:nvPicPr>
          <p:cNvPr id="7" name="Picture 6"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282277"/>
            <a:ext cx="1032584" cy="289740"/>
          </a:xfrm>
          <a:prstGeom prst="rect">
            <a:avLst/>
          </a:prstGeom>
        </p:spPr>
      </p:pic>
      <p:sp>
        <p:nvSpPr>
          <p:cNvPr id="10" name="Content Placeholder 2"/>
          <p:cNvSpPr txBox="1">
            <a:spLocks/>
          </p:cNvSpPr>
          <p:nvPr userDrawn="1"/>
        </p:nvSpPr>
        <p:spPr>
          <a:xfrm>
            <a:off x="4846040" y="1581564"/>
            <a:ext cx="372110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a:buNone/>
            </a:pPr>
            <a:endParaRPr lang="en-AU" dirty="0"/>
          </a:p>
        </p:txBody>
      </p:sp>
    </p:spTree>
    <p:extLst>
      <p:ext uri="{BB962C8B-B14F-4D97-AF65-F5344CB8AC3E}">
        <p14:creationId xmlns:p14="http://schemas.microsoft.com/office/powerpoint/2010/main" val="2745290465"/>
      </p:ext>
    </p:extLst>
  </p:cSld>
  <p:clrMapOvr>
    <a:masterClrMapping/>
  </p:clrMapOvr>
  <p:transition spd="slow">
    <p:cove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 horizontal">
    <p:spTree>
      <p:nvGrpSpPr>
        <p:cNvPr id="1" name=""/>
        <p:cNvGrpSpPr/>
        <p:nvPr/>
      </p:nvGrpSpPr>
      <p:grpSpPr>
        <a:xfrm>
          <a:off x="0" y="0"/>
          <a:ext cx="0" cy="0"/>
          <a:chOff x="0" y="0"/>
          <a:chExt cx="0" cy="0"/>
        </a:xfrm>
      </p:grpSpPr>
      <p:sp>
        <p:nvSpPr>
          <p:cNvPr id="3" name="Rectangle 2"/>
          <p:cNvSpPr/>
          <p:nvPr userDrawn="1"/>
        </p:nvSpPr>
        <p:spPr>
          <a:xfrm>
            <a:off x="0" y="0"/>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prstClr val="black"/>
                </a:solidFill>
                <a:latin typeface="Arial"/>
                <a:cs typeface="Arial"/>
              </a:rPr>
              <a:pPr/>
              <a:t>‹#›</a:t>
            </a:fld>
            <a:endParaRPr lang="en-US" dirty="0">
              <a:solidFill>
                <a:prstClr val="black"/>
              </a:solidFill>
              <a:latin typeface="Arial"/>
              <a:cs typeface="Arial"/>
            </a:endParaRPr>
          </a:p>
        </p:txBody>
      </p:sp>
      <p:pic>
        <p:nvPicPr>
          <p:cNvPr id="7" name="Picture 6"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282277"/>
            <a:ext cx="1032584" cy="289740"/>
          </a:xfrm>
          <a:prstGeom prst="rect">
            <a:avLst/>
          </a:prstGeom>
        </p:spPr>
      </p:pic>
      <p:sp>
        <p:nvSpPr>
          <p:cNvPr id="10" name="Content Placeholder 2"/>
          <p:cNvSpPr txBox="1">
            <a:spLocks/>
          </p:cNvSpPr>
          <p:nvPr userDrawn="1"/>
        </p:nvSpPr>
        <p:spPr>
          <a:xfrm>
            <a:off x="4846040" y="1581564"/>
            <a:ext cx="3721100" cy="4295716"/>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a:buNone/>
            </a:pPr>
            <a:endParaRPr lang="en-AU" dirty="0"/>
          </a:p>
        </p:txBody>
      </p:sp>
    </p:spTree>
    <p:extLst>
      <p:ext uri="{BB962C8B-B14F-4D97-AF65-F5344CB8AC3E}">
        <p14:creationId xmlns:p14="http://schemas.microsoft.com/office/powerpoint/2010/main" val="3728661709"/>
      </p:ext>
    </p:extLst>
  </p:cSld>
  <p:clrMapOvr>
    <a:masterClrMapping/>
  </p:clrMapOvr>
  <p:transition spd="slow">
    <p:cove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84213" y="1989138"/>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989138"/>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641890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374504" y="6356350"/>
            <a:ext cx="2133600" cy="365125"/>
          </a:xfrm>
          <a:prstGeom prst="rect">
            <a:avLst/>
          </a:prstGeom>
        </p:spPr>
        <p:txBody>
          <a:bodyPr/>
          <a:lstStyle/>
          <a:p>
            <a:pPr defTabSz="457200"/>
            <a:fld id="{48D21AF9-4A97-4A52-90BC-7E7805512994}"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58776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ADB9278B-B531-4C61-AC0D-135304BF75F6}" type="datetimeFigureOut">
              <a:rPr lang="en-AU" smtClean="0">
                <a:solidFill>
                  <a:prstClr val="black"/>
                </a:solidFill>
              </a:rPr>
              <a:pPr defTabSz="457200"/>
              <a:t>29/08/2016</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AU">
              <a:solidFill>
                <a:prstClr val="black"/>
              </a:solidFill>
            </a:endParaRPr>
          </a:p>
        </p:txBody>
      </p:sp>
      <p:sp>
        <p:nvSpPr>
          <p:cNvPr id="5" name="Slide Number Placeholder 4"/>
          <p:cNvSpPr>
            <a:spLocks noGrp="1"/>
          </p:cNvSpPr>
          <p:nvPr>
            <p:ph type="sldNum" sz="quarter" idx="12"/>
          </p:nvPr>
        </p:nvSpPr>
        <p:spPr>
          <a:xfrm>
            <a:off x="3374504" y="6356350"/>
            <a:ext cx="2133600" cy="365125"/>
          </a:xfrm>
          <a:prstGeom prst="rect">
            <a:avLst/>
          </a:prstGeom>
        </p:spPr>
        <p:txBody>
          <a:bodyPr/>
          <a:lstStyle/>
          <a:p>
            <a:pPr defTabSz="457200"/>
            <a:fld id="{48D21AF9-4A97-4A52-90BC-7E7805512994}" type="slidenum">
              <a:rPr lang="en-AU" smtClean="0">
                <a:solidFill>
                  <a:prstClr val="black"/>
                </a:solidFill>
              </a:rPr>
              <a:pPr defTabSz="457200"/>
              <a:t>‹#›</a:t>
            </a:fld>
            <a:endParaRPr lang="en-AU">
              <a:solidFill>
                <a:prstClr val="black"/>
              </a:solidFill>
            </a:endParaRPr>
          </a:p>
        </p:txBody>
      </p:sp>
      <p:cxnSp>
        <p:nvCxnSpPr>
          <p:cNvPr id="7" name="Straight Connector 6"/>
          <p:cNvCxnSpPr/>
          <p:nvPr userDrawn="1"/>
        </p:nvCxnSpPr>
        <p:spPr>
          <a:xfrm>
            <a:off x="0" y="1052736"/>
            <a:ext cx="9144000" cy="0"/>
          </a:xfrm>
          <a:prstGeom prst="line">
            <a:avLst/>
          </a:prstGeom>
          <a:ln w="31750">
            <a:solidFill>
              <a:srgbClr val="AFBD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8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Rectangle 2"/>
          <p:cNvSpPr/>
          <p:nvPr userDrawn="1"/>
        </p:nvSpPr>
        <p:spPr>
          <a:xfrm>
            <a:off x="0" y="8389"/>
            <a:ext cx="9144000" cy="1039639"/>
          </a:xfrm>
          <a:prstGeom prst="rect">
            <a:avLst/>
          </a:prstGeom>
          <a:solidFill>
            <a:srgbClr val="6D1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srgbClr val="505150"/>
                </a:solidFill>
                <a:latin typeface="Arial"/>
                <a:cs typeface="Arial"/>
              </a:rPr>
              <a:pPr/>
              <a:t>‹#›</a:t>
            </a:fld>
            <a:endParaRPr lang="en-US" dirty="0">
              <a:solidFill>
                <a:srgbClr val="505150"/>
              </a:solidFill>
              <a:latin typeface="Arial"/>
              <a:cs typeface="Arial"/>
            </a:endParaRPr>
          </a:p>
        </p:txBody>
      </p:sp>
      <p:pic>
        <p:nvPicPr>
          <p:cNvPr id="7" name="Picture 6" descr="IWD11576_IWDAbrandmark_MON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6282277"/>
            <a:ext cx="1032584" cy="289740"/>
          </a:xfrm>
          <a:prstGeom prst="rect">
            <a:avLst/>
          </a:prstGeom>
        </p:spPr>
      </p:pic>
      <p:sp>
        <p:nvSpPr>
          <p:cNvPr id="11" name="Text Placeholder 2"/>
          <p:cNvSpPr>
            <a:spLocks noGrp="1"/>
          </p:cNvSpPr>
          <p:nvPr>
            <p:ph type="body" sz="quarter" idx="11" hasCustomPrompt="1"/>
          </p:nvPr>
        </p:nvSpPr>
        <p:spPr>
          <a:xfrm>
            <a:off x="544313" y="237527"/>
            <a:ext cx="2522232" cy="284045"/>
          </a:xfrm>
          <a:prstGeom prst="rect">
            <a:avLst/>
          </a:prstGeom>
        </p:spPr>
        <p:txBody>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smtClean="0"/>
              <a:t>INSERT TEXT HERE</a:t>
            </a:r>
          </a:p>
        </p:txBody>
      </p:sp>
      <p:sp>
        <p:nvSpPr>
          <p:cNvPr id="14" name="Text Placeholder 2"/>
          <p:cNvSpPr>
            <a:spLocks noGrp="1"/>
          </p:cNvSpPr>
          <p:nvPr>
            <p:ph type="body" sz="quarter" idx="12" hasCustomPrompt="1"/>
          </p:nvPr>
        </p:nvSpPr>
        <p:spPr>
          <a:xfrm>
            <a:off x="541148" y="394282"/>
            <a:ext cx="8017021" cy="503340"/>
          </a:xfrm>
          <a:prstGeom prst="rect">
            <a:avLst/>
          </a:prstGeom>
        </p:spPr>
        <p:txBody>
          <a:bodyPr/>
          <a:lstStyle>
            <a:lvl1pPr marL="0" indent="0">
              <a:buNone/>
              <a:defRPr sz="3000" baseline="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smtClean="0"/>
              <a:t>INSERT TEXT HERE</a:t>
            </a:r>
          </a:p>
        </p:txBody>
      </p:sp>
      <p:sp>
        <p:nvSpPr>
          <p:cNvPr id="18" name="Text Placeholder 17"/>
          <p:cNvSpPr>
            <a:spLocks noGrp="1"/>
          </p:cNvSpPr>
          <p:nvPr>
            <p:ph type="body" sz="quarter" idx="13"/>
          </p:nvPr>
        </p:nvSpPr>
        <p:spPr>
          <a:xfrm>
            <a:off x="544313" y="1484312"/>
            <a:ext cx="8012457" cy="4371204"/>
          </a:xfrm>
          <a:prstGeom prst="rect">
            <a:avLst/>
          </a:prstGeom>
        </p:spPr>
        <p:txBody>
          <a:bodyPr/>
          <a:lstStyle>
            <a:lvl1pPr marL="0" indent="0">
              <a:buNone/>
              <a:defRPr sz="2000">
                <a:solidFill>
                  <a:srgbClr val="505150"/>
                </a:solidFill>
                <a:latin typeface="Arial" panose="020B0604020202020204" pitchFamily="34" charset="0"/>
                <a:cs typeface="Arial" panose="020B0604020202020204" pitchFamily="34" charset="0"/>
              </a:defRPr>
            </a:lvl1pPr>
          </a:lstStyle>
          <a:p>
            <a:pPr lvl="0"/>
            <a:endParaRPr lang="en-AU" dirty="0"/>
          </a:p>
        </p:txBody>
      </p:sp>
    </p:spTree>
    <p:extLst>
      <p:ext uri="{BB962C8B-B14F-4D97-AF65-F5344CB8AC3E}">
        <p14:creationId xmlns:p14="http://schemas.microsoft.com/office/powerpoint/2010/main" val="29773100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937827" y="6356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z="1200" smtClean="0">
                <a:solidFill>
                  <a:prstClr val="black"/>
                </a:solidFill>
                <a:latin typeface="Arial"/>
                <a:cs typeface="Arial"/>
              </a:rPr>
              <a:pPr/>
              <a:t>‹#›</a:t>
            </a:fld>
            <a:endParaRPr lang="en-US" sz="1200" dirty="0">
              <a:solidFill>
                <a:prstClr val="black"/>
              </a:solidFill>
              <a:latin typeface="Arial"/>
              <a:cs typeface="Arial"/>
            </a:endParaRPr>
          </a:p>
        </p:txBody>
      </p:sp>
      <p:sp>
        <p:nvSpPr>
          <p:cNvPr id="3" name="Rectangle 2"/>
          <p:cNvSpPr/>
          <p:nvPr userDrawn="1"/>
        </p:nvSpPr>
        <p:spPr>
          <a:xfrm>
            <a:off x="0" y="2"/>
            <a:ext cx="9144000" cy="1039639"/>
          </a:xfrm>
          <a:prstGeom prst="rect">
            <a:avLst/>
          </a:prstGeom>
          <a:solidFill>
            <a:srgbClr val="1D5E86"/>
          </a:solid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6" name="Title Placeholder 1"/>
          <p:cNvSpPr>
            <a:spLocks noGrp="1"/>
          </p:cNvSpPr>
          <p:nvPr>
            <p:ph type="title" hasCustomPrompt="1"/>
          </p:nvPr>
        </p:nvSpPr>
        <p:spPr>
          <a:xfrm>
            <a:off x="250176" y="183921"/>
            <a:ext cx="8229600" cy="765001"/>
          </a:xfrm>
          <a:prstGeom prst="rect">
            <a:avLst/>
          </a:prstGeom>
        </p:spPr>
        <p:txBody>
          <a:bodyPr vert="horz" lIns="91440" tIns="45720" rIns="91440" bIns="45720" rtlCol="0" anchor="ctr">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AU" dirty="0" smtClean="0"/>
              <a:t>CLICK TO EDIT MASTER TITLE STYLE</a:t>
            </a:r>
            <a:endParaRPr lang="en-US" dirty="0"/>
          </a:p>
        </p:txBody>
      </p:sp>
      <p:sp>
        <p:nvSpPr>
          <p:cNvPr id="8" name="Date Placeholder 3"/>
          <p:cNvSpPr>
            <a:spLocks noGrp="1"/>
          </p:cNvSpPr>
          <p:nvPr>
            <p:ph type="dt" sz="half" idx="2"/>
          </p:nvPr>
        </p:nvSpPr>
        <p:spPr>
          <a:xfrm>
            <a:off x="595428"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IDM Inception Workshop</a:t>
            </a: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0"/>
          </p:nvPr>
        </p:nvSpPr>
        <p:spPr>
          <a:xfrm>
            <a:off x="457200" y="1415001"/>
            <a:ext cx="8229600" cy="4525963"/>
          </a:xfrm>
        </p:spPr>
        <p:txBody>
          <a:bodyPr/>
          <a:lstStyle>
            <a:lvl1pPr marL="342900" indent="-3429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500">
                <a:solidFill>
                  <a:schemeClr val="tx2"/>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894238"/>
            <a:ext cx="792088" cy="827238"/>
          </a:xfrm>
          <a:prstGeom prst="rect">
            <a:avLst/>
          </a:prstGeom>
        </p:spPr>
      </p:pic>
    </p:spTree>
    <p:extLst>
      <p:ext uri="{BB962C8B-B14F-4D97-AF65-F5344CB8AC3E}">
        <p14:creationId xmlns:p14="http://schemas.microsoft.com/office/powerpoint/2010/main" val="22185125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33722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FB9D70-4575-7C4B-BB2F-1C5A09EA0972}" type="datetimeFigureOut">
              <a:rPr lang="en-US" smtClean="0">
                <a:solidFill>
                  <a:prstClr val="black">
                    <a:tint val="75000"/>
                  </a:prstClr>
                </a:solidFill>
              </a:rPr>
              <a:pPr/>
              <a:t>8/29/2016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26F30-B365-884F-8BCA-C8C84EF74A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309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D8577-330C-43EA-9F71-1FF11ADC1E1B}" type="datetimeFigureOut">
              <a:rPr lang="en-AU" smtClean="0"/>
              <a:pPr/>
              <a:t>29/08/2016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6EE09-648F-4946-B367-52696AEE15FD}" type="slidenum">
              <a:rPr lang="en-AU" smtClean="0"/>
              <a:pPr/>
              <a:t>‹#›</a:t>
            </a:fld>
            <a:endParaRPr lang="en-AU"/>
          </a:p>
        </p:txBody>
      </p:sp>
    </p:spTree>
    <p:extLst>
      <p:ext uri="{BB962C8B-B14F-4D97-AF65-F5344CB8AC3E}">
        <p14:creationId xmlns:p14="http://schemas.microsoft.com/office/powerpoint/2010/main" val="378301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5" r:id="rId8"/>
    <p:sldLayoutId id="2147483656" r:id="rId9"/>
    <p:sldLayoutId id="2147483657" r:id="rId10"/>
    <p:sldLayoutId id="2147483658" r:id="rId11"/>
    <p:sldLayoutId id="2147483659" r:id="rId12"/>
    <p:sldLayoutId id="2147483683" r:id="rId13"/>
    <p:sldLayoutId id="2147483668" r:id="rId14"/>
    <p:sldLayoutId id="2147483670" r:id="rId15"/>
    <p:sldLayoutId id="2147483682" r:id="rId16"/>
    <p:sldLayoutId id="2147483934" r:id="rId1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FB9D70-4575-7C4B-BB2F-1C5A09EA0972}" type="datetimeFigureOut">
              <a:rPr lang="en-US" smtClean="0">
                <a:solidFill>
                  <a:prstClr val="black">
                    <a:tint val="75000"/>
                  </a:prstClr>
                </a:solidFill>
              </a:rPr>
              <a:pPr defTabSz="457200"/>
              <a:t>8/29/2016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26F30-B365-884F-8BCA-C8C84EF74AA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5204785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FB9D70-4575-7C4B-BB2F-1C5A09EA0972}" type="datetimeFigureOut">
              <a:rPr lang="en-US" smtClean="0">
                <a:solidFill>
                  <a:prstClr val="black">
                    <a:tint val="75000"/>
                  </a:prstClr>
                </a:solidFill>
              </a:rPr>
              <a:pPr defTabSz="457200"/>
              <a:t>8/29/2016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26F30-B365-884F-8BCA-C8C84EF74AA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80880994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DC2B7-6322-4956-91F6-546FE02819EF}" type="datetimeFigureOut">
              <a:rPr lang="en-AU" smtClean="0"/>
              <a:t>29/08/2016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B5B55-FF33-422A-9D74-A8721E09BDA2}"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1327-076F-4060-B2A9-41BC002DDA44}" type="datetimeFigureOut">
              <a:rPr lang="en-AU" smtClean="0"/>
              <a:t>29/08/2016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B49BC-9B27-4271-BF27-F7694CF1AAB4}"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89716-6BF0-4D84-AC92-F95DF1A02429}" type="datetimeFigureOut">
              <a:rPr lang="en-AU" smtClean="0"/>
              <a:t>29/08/2016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6EE21-A781-480E-B5D7-A4B112C2FF4D}"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CB68A-E49F-4AD2-9EBF-E166496DFB78}" type="datetimeFigureOut">
              <a:rPr lang="en-AU" smtClean="0"/>
              <a:t>29/08/2016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D995-A37D-4433-BBE6-E9E3DD4356B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D6DD7-AB11-43EE-AEBF-7BAB1FA6411D}" type="datetimeFigureOut">
              <a:rPr lang="en-AU" smtClean="0"/>
              <a:t>29/08/2016</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DBEDF-3504-456E-8159-0312FB3E3B6D}" type="slidenum">
              <a:rPr lang="en-AU" smtClean="0"/>
              <a:t>‹#›</a:t>
            </a:fld>
            <a:endParaRPr lang="en-AU"/>
          </a:p>
        </p:txBody>
      </p:sp>
    </p:spTree>
    <p:extLst>
      <p:ext uri="{BB962C8B-B14F-4D97-AF65-F5344CB8AC3E}">
        <p14:creationId xmlns:p14="http://schemas.microsoft.com/office/powerpoint/2010/main" val="659140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272BF-F65E-4257-8D35-1501BB932107}" type="datetimeFigureOut">
              <a:rPr lang="en-AU" smtClean="0"/>
              <a:t>29/08/2016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8DCC4-37A8-45C6-8625-AE05CBBB4A72}"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48931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5" r:id="rId11"/>
    <p:sldLayoutId id="2147483766" r:id="rId12"/>
    <p:sldLayoutId id="2147483767" r:id="rId13"/>
  </p:sldLayoutIdLst>
  <p:transition spd="slow">
    <p:cover/>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FB9D70-4575-7C4B-BB2F-1C5A09EA0972}" type="datetimeFigureOut">
              <a:rPr lang="en-US" smtClean="0">
                <a:solidFill>
                  <a:prstClr val="black">
                    <a:tint val="75000"/>
                  </a:prstClr>
                </a:solidFill>
              </a:rPr>
              <a:pPr defTabSz="457200"/>
              <a:t>8/29/2016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26F30-B365-884F-8BCA-C8C84EF74AA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0732889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12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0.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0.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20.xml"/><Relationship Id="rId5" Type="http://schemas.openxmlformats.org/officeDocument/2006/relationships/image" Target="../media/image32.pn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hyperlink" Target="mailto:Janet.Hunt@anu.edu.au" TargetMode="External"/><Relationship Id="rId2" Type="http://schemas.openxmlformats.org/officeDocument/2006/relationships/notesSlide" Target="../notesSlides/notesSlide42.xml"/><Relationship Id="rId1" Type="http://schemas.openxmlformats.org/officeDocument/2006/relationships/slideLayout" Target="../slideLayouts/slideLayout120.xml"/><Relationship Id="rId4" Type="http://schemas.openxmlformats.org/officeDocument/2006/relationships/hyperlink" Target="mailto:Kfisk@iwda.org.a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0.xml"/><Relationship Id="rId6" Type="http://schemas.microsoft.com/office/2007/relationships/hdphoto" Target="../media/hdphoto2.wdp"/><Relationship Id="rId5" Type="http://schemas.openxmlformats.org/officeDocument/2006/relationships/image" Target="../media/image1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548680"/>
            <a:ext cx="7344816" cy="4342727"/>
          </a:xfrm>
          <a:prstGeom prst="rect">
            <a:avLst/>
          </a:prstGeom>
          <a:noFill/>
        </p:spPr>
        <p:txBody>
          <a:bodyPr wrap="square" rtlCol="0">
            <a:spAutoFit/>
          </a:bodyPr>
          <a:lstStyle/>
          <a:p>
            <a:r>
              <a:rPr lang="en-AU" sz="3600" dirty="0" smtClean="0">
                <a:solidFill>
                  <a:prstClr val="white"/>
                </a:solidFill>
                <a:latin typeface="+mj-lt"/>
              </a:rPr>
              <a:t>THE INDIVIDUAL </a:t>
            </a:r>
            <a:br>
              <a:rPr lang="en-AU" sz="3600" dirty="0" smtClean="0">
                <a:solidFill>
                  <a:prstClr val="white"/>
                </a:solidFill>
                <a:latin typeface="+mj-lt"/>
              </a:rPr>
            </a:br>
            <a:r>
              <a:rPr lang="en-AU" sz="3600" dirty="0" smtClean="0">
                <a:solidFill>
                  <a:prstClr val="white"/>
                </a:solidFill>
                <a:latin typeface="+mj-lt"/>
              </a:rPr>
              <a:t>DEPRIVATION MEASURE</a:t>
            </a:r>
          </a:p>
          <a:p>
            <a:pPr>
              <a:lnSpc>
                <a:spcPct val="115000"/>
              </a:lnSpc>
              <a:spcAft>
                <a:spcPts val="0"/>
              </a:spcAft>
            </a:pPr>
            <a:endParaRPr lang="en-AU" sz="3000" b="1" dirty="0" smtClean="0">
              <a:solidFill>
                <a:schemeClr val="bg1"/>
              </a:solidFill>
              <a:latin typeface="+mj-lt"/>
              <a:ea typeface="Calibri" panose="020F0502020204030204" pitchFamily="34" charset="0"/>
              <a:cs typeface="Calibri" panose="020F0502020204030204" pitchFamily="34" charset="0"/>
            </a:endParaRPr>
          </a:p>
          <a:p>
            <a:pPr>
              <a:lnSpc>
                <a:spcPct val="115000"/>
              </a:lnSpc>
              <a:spcAft>
                <a:spcPts val="0"/>
              </a:spcAft>
            </a:pPr>
            <a:r>
              <a:rPr lang="en-AU" sz="2600" dirty="0" smtClean="0">
                <a:solidFill>
                  <a:schemeClr val="bg1"/>
                </a:solidFill>
                <a:latin typeface="+mj-lt"/>
                <a:ea typeface="Calibri" panose="020F0502020204030204" pitchFamily="34" charset="0"/>
                <a:cs typeface="Calibri" panose="020F0502020204030204" pitchFamily="34" charset="0"/>
              </a:rPr>
              <a:t>A NEW TOOL FOR GENDER-SENSITIVE POVERTY MEASUREMENT</a:t>
            </a:r>
          </a:p>
          <a:p>
            <a:pPr>
              <a:lnSpc>
                <a:spcPct val="115000"/>
              </a:lnSpc>
              <a:spcAft>
                <a:spcPts val="0"/>
              </a:spcAft>
            </a:pPr>
            <a:endParaRPr lang="en-AU" sz="2600" dirty="0">
              <a:solidFill>
                <a:schemeClr val="bg1"/>
              </a:solidFill>
              <a:latin typeface="+mj-lt"/>
              <a:ea typeface="Calibri" panose="020F0502020204030204" pitchFamily="34" charset="0"/>
              <a:cs typeface="Times New Roman" panose="02020603050405020304" pitchFamily="18" charset="0"/>
            </a:endParaRPr>
          </a:p>
          <a:p>
            <a:r>
              <a:rPr lang="en-AU" sz="2000" dirty="0" smtClean="0">
                <a:solidFill>
                  <a:prstClr val="white"/>
                </a:solidFill>
                <a:latin typeface="+mj-lt"/>
              </a:rPr>
              <a:t>JO CRAWFORD</a:t>
            </a:r>
          </a:p>
          <a:p>
            <a:r>
              <a:rPr lang="en-AU" sz="2000" dirty="0" smtClean="0">
                <a:solidFill>
                  <a:prstClr val="white"/>
                </a:solidFill>
                <a:latin typeface="+mj-lt"/>
              </a:rPr>
              <a:t>WORKSHOP ON GENDER AND POVERTY MEASUREMENT</a:t>
            </a:r>
          </a:p>
          <a:p>
            <a:r>
              <a:rPr lang="en-AU" sz="2000" dirty="0" smtClean="0">
                <a:solidFill>
                  <a:prstClr val="white"/>
                </a:solidFill>
                <a:latin typeface="+mj-lt"/>
              </a:rPr>
              <a:t>SAN JOSE, COSTA RICA</a:t>
            </a:r>
            <a:br>
              <a:rPr lang="en-AU" sz="2000" dirty="0" smtClean="0">
                <a:solidFill>
                  <a:prstClr val="white"/>
                </a:solidFill>
                <a:latin typeface="+mj-lt"/>
              </a:rPr>
            </a:br>
            <a:r>
              <a:rPr lang="en-AU" sz="2000" dirty="0" smtClean="0">
                <a:solidFill>
                  <a:prstClr val="white"/>
                </a:solidFill>
                <a:latin typeface="+mj-lt"/>
              </a:rPr>
              <a:t>30 AUGUST 2016</a:t>
            </a:r>
            <a:endParaRPr lang="en-AU" sz="2000" dirty="0">
              <a:solidFill>
                <a:prstClr val="white"/>
              </a:solidFill>
              <a:latin typeface="+mj-lt"/>
            </a:endParaRPr>
          </a:p>
        </p:txBody>
      </p:sp>
    </p:spTree>
    <p:extLst>
      <p:ext uri="{BB962C8B-B14F-4D97-AF65-F5344CB8AC3E}">
        <p14:creationId xmlns:p14="http://schemas.microsoft.com/office/powerpoint/2010/main" val="198185287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6422" y="404664"/>
            <a:ext cx="8229600" cy="573751"/>
          </a:xfrm>
        </p:spPr>
        <p:txBody>
          <a:bodyPr>
            <a:normAutofit/>
          </a:bodyPr>
          <a:lstStyle/>
          <a:p>
            <a:r>
              <a:rPr lang="en-US" sz="3000" dirty="0" smtClean="0"/>
              <a:t>KEY FEATURES OF THE NEW MEASURE</a:t>
            </a:r>
            <a:endParaRPr lang="en-US" sz="3000" dirty="0"/>
          </a:p>
        </p:txBody>
      </p:sp>
      <p:sp>
        <p:nvSpPr>
          <p:cNvPr id="2" name="Content Placeholder 1"/>
          <p:cNvSpPr>
            <a:spLocks noGrp="1"/>
          </p:cNvSpPr>
          <p:nvPr>
            <p:ph idx="10"/>
          </p:nvPr>
        </p:nvSpPr>
        <p:spPr>
          <a:xfrm>
            <a:off x="595224" y="1912702"/>
            <a:ext cx="4295956" cy="3394472"/>
          </a:xfrm>
        </p:spPr>
        <p:txBody>
          <a:bodyPr>
            <a:noAutofit/>
          </a:bodyPr>
          <a:lstStyle/>
          <a:p>
            <a:pPr>
              <a:buClr>
                <a:srgbClr val="1D5E86"/>
              </a:buClr>
              <a:buFont typeface="Wingdings" charset="2"/>
              <a:buChar char="§"/>
            </a:pPr>
            <a:r>
              <a:rPr lang="en-US" sz="2400" dirty="0" smtClean="0">
                <a:solidFill>
                  <a:schemeClr val="tx1"/>
                </a:solidFill>
                <a:latin typeface="Arial"/>
                <a:cs typeface="Arial"/>
              </a:rPr>
              <a:t>Individual</a:t>
            </a:r>
            <a:endParaRPr lang="en-US" sz="2400" dirty="0">
              <a:solidFill>
                <a:schemeClr val="tx1"/>
              </a:solidFill>
              <a:latin typeface="Arial"/>
              <a:cs typeface="Arial"/>
            </a:endParaRPr>
          </a:p>
          <a:p>
            <a:pPr>
              <a:buClr>
                <a:srgbClr val="1D5E86"/>
              </a:buClr>
              <a:buFont typeface="Wingdings" charset="2"/>
              <a:buChar char="§"/>
            </a:pPr>
            <a:r>
              <a:rPr lang="en-US" sz="2400" dirty="0">
                <a:solidFill>
                  <a:schemeClr val="tx1"/>
                </a:solidFill>
                <a:latin typeface="Arial"/>
                <a:cs typeface="Arial"/>
              </a:rPr>
              <a:t>Gender-sensitive</a:t>
            </a:r>
          </a:p>
          <a:p>
            <a:pPr>
              <a:buClr>
                <a:srgbClr val="1D5E86"/>
              </a:buClr>
              <a:buFont typeface="Wingdings" charset="2"/>
              <a:buChar char="§"/>
            </a:pPr>
            <a:r>
              <a:rPr lang="en-US" sz="2400" dirty="0">
                <a:solidFill>
                  <a:schemeClr val="tx1"/>
                </a:solidFill>
                <a:latin typeface="Arial"/>
                <a:cs typeface="Arial"/>
              </a:rPr>
              <a:t>Multidimensional</a:t>
            </a:r>
          </a:p>
          <a:p>
            <a:pPr>
              <a:buClr>
                <a:srgbClr val="1D5E86"/>
              </a:buClr>
              <a:buFont typeface="Wingdings" charset="2"/>
              <a:buChar char="§"/>
            </a:pPr>
            <a:r>
              <a:rPr lang="en-US" sz="2400" dirty="0" smtClean="0">
                <a:solidFill>
                  <a:schemeClr val="tx1"/>
                </a:solidFill>
                <a:latin typeface="Arial"/>
                <a:cs typeface="Arial"/>
              </a:rPr>
              <a:t>Intersectional</a:t>
            </a:r>
          </a:p>
          <a:p>
            <a:pPr>
              <a:buClr>
                <a:srgbClr val="1D5E86"/>
              </a:buClr>
              <a:buFont typeface="Wingdings" charset="2"/>
              <a:buChar char="§"/>
            </a:pPr>
            <a:r>
              <a:rPr lang="en-US" sz="2400" dirty="0" smtClean="0">
                <a:solidFill>
                  <a:schemeClr val="tx1"/>
                </a:solidFill>
                <a:latin typeface="Arial"/>
                <a:cs typeface="Arial"/>
              </a:rPr>
              <a:t>Scalar</a:t>
            </a:r>
          </a:p>
          <a:p>
            <a:pPr>
              <a:buClr>
                <a:srgbClr val="1D5E86"/>
              </a:buClr>
              <a:buFont typeface="Wingdings" charset="2"/>
              <a:buChar char="§"/>
            </a:pPr>
            <a:r>
              <a:rPr lang="en-US" sz="2400" dirty="0" smtClean="0">
                <a:solidFill>
                  <a:schemeClr val="tx1"/>
                </a:solidFill>
                <a:latin typeface="Arial"/>
                <a:cs typeface="Arial"/>
              </a:rPr>
              <a:t>Policy </a:t>
            </a:r>
            <a:r>
              <a:rPr lang="en-US" sz="2400" dirty="0">
                <a:solidFill>
                  <a:schemeClr val="tx1"/>
                </a:solidFill>
                <a:latin typeface="Arial"/>
                <a:cs typeface="Arial"/>
              </a:rPr>
              <a:t>relevant</a:t>
            </a:r>
          </a:p>
          <a:p>
            <a:pPr>
              <a:buClr>
                <a:srgbClr val="1D5E86"/>
              </a:buClr>
              <a:buFont typeface="Wingdings" charset="2"/>
              <a:buChar char="§"/>
            </a:pPr>
            <a:r>
              <a:rPr lang="en-US" sz="2400" dirty="0">
                <a:solidFill>
                  <a:schemeClr val="tx1"/>
                </a:solidFill>
                <a:latin typeface="Arial"/>
                <a:cs typeface="Arial"/>
              </a:rPr>
              <a:t>Cost &amp; time efficient</a:t>
            </a:r>
          </a:p>
          <a:p>
            <a:pPr>
              <a:buClr>
                <a:srgbClr val="1D5E86"/>
              </a:buClr>
              <a:buFont typeface="Wingdings" charset="2"/>
              <a:buChar char="§"/>
            </a:pPr>
            <a:r>
              <a:rPr lang="en-US" sz="2400" dirty="0">
                <a:solidFill>
                  <a:schemeClr val="tx1"/>
                </a:solidFill>
                <a:latin typeface="Arial"/>
                <a:cs typeface="Arial"/>
              </a:rPr>
              <a:t>Grounded in participation </a:t>
            </a:r>
          </a:p>
          <a:p>
            <a:pPr>
              <a:buClr>
                <a:srgbClr val="1D5E86"/>
              </a:buClr>
              <a:buFont typeface="Wingdings" charset="2"/>
              <a:buChar char="§"/>
            </a:pPr>
            <a:endParaRPr lang="en-US" sz="2400" dirty="0">
              <a:latin typeface="Arial"/>
              <a:cs typeface="Arial"/>
            </a:endParaRPr>
          </a:p>
          <a:p>
            <a:pPr>
              <a:buClr>
                <a:srgbClr val="1D5E86"/>
              </a:buClr>
              <a:buFont typeface="Wingdings" charset="2"/>
              <a:buChar char="§"/>
            </a:pPr>
            <a:endParaRPr lang="en-US" sz="2400" dirty="0">
              <a:latin typeface="Arial"/>
              <a:cs typeface="Arial"/>
            </a:endParaRPr>
          </a:p>
          <a:p>
            <a:pPr>
              <a:buClr>
                <a:srgbClr val="1D5E86"/>
              </a:buClr>
              <a:buFont typeface="Wingdings" charset="2"/>
              <a:buChar char="§"/>
            </a:pPr>
            <a:endParaRPr lang="en-US" sz="2400" dirty="0">
              <a:latin typeface="Arial"/>
              <a:cs typeface="Arial"/>
            </a:endParaRPr>
          </a:p>
          <a:p>
            <a:pPr>
              <a:buClr>
                <a:srgbClr val="1D5E86"/>
              </a:buClr>
              <a:buFont typeface="Wingdings" charset="2"/>
              <a:buChar char="§"/>
            </a:pPr>
            <a:endParaRPr lang="en-AU" sz="2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9169"/>
          <a:stretch>
            <a:fillRect/>
          </a:stretch>
        </p:blipFill>
        <p:spPr bwMode="auto">
          <a:xfrm>
            <a:off x="5434642" y="2296473"/>
            <a:ext cx="2981660" cy="276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04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27497" y="1844824"/>
            <a:ext cx="301703" cy="200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ectangle 7"/>
          <p:cNvSpPr/>
          <p:nvPr/>
        </p:nvSpPr>
        <p:spPr>
          <a:xfrm>
            <a:off x="4971016" y="1862759"/>
            <a:ext cx="301703" cy="200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Rectangle 8"/>
          <p:cNvSpPr/>
          <p:nvPr/>
        </p:nvSpPr>
        <p:spPr>
          <a:xfrm>
            <a:off x="6250591" y="1844824"/>
            <a:ext cx="301703" cy="200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Rectangle 9"/>
          <p:cNvSpPr/>
          <p:nvPr/>
        </p:nvSpPr>
        <p:spPr>
          <a:xfrm>
            <a:off x="3832320" y="1902992"/>
            <a:ext cx="301703" cy="200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Content Placeholder 2"/>
          <p:cNvSpPr txBox="1">
            <a:spLocks/>
          </p:cNvSpPr>
          <p:nvPr/>
        </p:nvSpPr>
        <p:spPr>
          <a:xfrm>
            <a:off x="683568" y="3027989"/>
            <a:ext cx="8280920" cy="35693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28"/>
              </a:spcBef>
              <a:spcAft>
                <a:spcPts val="600"/>
              </a:spcAft>
              <a:buClr>
                <a:srgbClr val="1E5D85"/>
              </a:buClr>
              <a:buNone/>
            </a:pPr>
            <a:r>
              <a:rPr lang="en-AU" sz="1800" dirty="0" smtClean="0">
                <a:latin typeface="Arial" panose="020B0604020202020204" pitchFamily="34" charset="0"/>
                <a:cs typeface="Arial" panose="020B0604020202020204" pitchFamily="34" charset="0"/>
              </a:rPr>
              <a:t>By assessing individuals, not households, we can see: </a:t>
            </a:r>
          </a:p>
          <a:p>
            <a:pPr>
              <a:spcBef>
                <a:spcPts val="528"/>
              </a:spcBef>
              <a:spcAft>
                <a:spcPts val="600"/>
              </a:spcAft>
              <a:buClr>
                <a:srgbClr val="1E5D85"/>
              </a:buClr>
              <a:buFont typeface="Wingdings" panose="05000000000000000000" pitchFamily="2" charset="2"/>
              <a:buChar char="§"/>
            </a:pPr>
            <a:r>
              <a:rPr lang="en-AU" sz="1800" dirty="0" smtClean="0">
                <a:latin typeface="Arial" panose="020B0604020202020204" pitchFamily="34" charset="0"/>
                <a:cs typeface="Arial" panose="020B0604020202020204" pitchFamily="34" charset="0"/>
              </a:rPr>
              <a:t>The </a:t>
            </a:r>
            <a:r>
              <a:rPr lang="en-AU" sz="1800" i="1" dirty="0" smtClean="0">
                <a:latin typeface="Arial" panose="020B0604020202020204" pitchFamily="34" charset="0"/>
                <a:cs typeface="Arial" panose="020B0604020202020204" pitchFamily="34" charset="0"/>
              </a:rPr>
              <a:t>composition</a:t>
            </a:r>
            <a:r>
              <a:rPr lang="en-AU" sz="1800" dirty="0" smtClean="0">
                <a:latin typeface="Arial" panose="020B0604020202020204" pitchFamily="34" charset="0"/>
                <a:cs typeface="Arial" panose="020B0604020202020204" pitchFamily="34" charset="0"/>
              </a:rPr>
              <a:t> of poverty &amp; how this varies, even at the same overall level of deprivation</a:t>
            </a:r>
          </a:p>
          <a:p>
            <a:pPr>
              <a:spcBef>
                <a:spcPts val="528"/>
              </a:spcBef>
              <a:spcAft>
                <a:spcPts val="600"/>
              </a:spcAft>
              <a:buClr>
                <a:srgbClr val="1E5D85"/>
              </a:buClr>
              <a:buFont typeface="Wingdings" panose="05000000000000000000" pitchFamily="2" charset="2"/>
              <a:buChar char="§"/>
            </a:pPr>
            <a:r>
              <a:rPr lang="en-AU" sz="1800" dirty="0" smtClean="0">
                <a:latin typeface="Arial" panose="020B0604020202020204" pitchFamily="34" charset="0"/>
                <a:cs typeface="Arial" panose="020B0604020202020204" pitchFamily="34" charset="0"/>
              </a:rPr>
              <a:t>Differences by gender, age, disability and ethnicity, </a:t>
            </a:r>
            <a:r>
              <a:rPr lang="en-AU" sz="1800" b="1" dirty="0" smtClean="0">
                <a:latin typeface="Arial" panose="020B0604020202020204" pitchFamily="34" charset="0"/>
                <a:cs typeface="Arial" panose="020B0604020202020204" pitchFamily="34" charset="0"/>
              </a:rPr>
              <a:t>including within households </a:t>
            </a:r>
            <a:r>
              <a:rPr lang="en-AU" sz="1800" i="1"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and the impact of intersections between these characteristics</a:t>
            </a:r>
          </a:p>
          <a:p>
            <a:pPr>
              <a:spcBef>
                <a:spcPts val="528"/>
              </a:spcBef>
              <a:spcAft>
                <a:spcPts val="600"/>
              </a:spcAft>
              <a:buClr>
                <a:srgbClr val="1E5D85"/>
              </a:buClr>
              <a:buFont typeface="Wingdings" panose="05000000000000000000" pitchFamily="2" charset="2"/>
              <a:buChar char="§"/>
            </a:pPr>
            <a:r>
              <a:rPr lang="en-AU" sz="1800" dirty="0" smtClean="0">
                <a:latin typeface="Arial" panose="020B0604020202020204" pitchFamily="34" charset="0"/>
                <a:cs typeface="Arial" panose="020B0604020202020204" pitchFamily="34" charset="0"/>
              </a:rPr>
              <a:t>Horizontal inequalities between groups</a:t>
            </a:r>
          </a:p>
          <a:p>
            <a:pPr>
              <a:spcBef>
                <a:spcPts val="528"/>
              </a:spcBef>
              <a:spcAft>
                <a:spcPts val="600"/>
              </a:spcAft>
              <a:buClr>
                <a:srgbClr val="1E5D85"/>
              </a:buClr>
              <a:buFont typeface="Wingdings" panose="05000000000000000000" pitchFamily="2" charset="2"/>
              <a:buChar char="§"/>
            </a:pPr>
            <a:r>
              <a:rPr lang="en-AU" sz="1800" spc="-20" dirty="0" smtClean="0">
                <a:latin typeface="Arial" panose="020B0604020202020204" pitchFamily="34" charset="0"/>
                <a:cs typeface="Arial" panose="020B0604020202020204" pitchFamily="34" charset="0"/>
              </a:rPr>
              <a:t>Differences between women and men in each </a:t>
            </a:r>
            <a:r>
              <a:rPr lang="en-AU" sz="1800" spc="-20" dirty="0">
                <a:latin typeface="Arial" panose="020B0604020202020204" pitchFamily="34" charset="0"/>
                <a:cs typeface="Arial" panose="020B0604020202020204" pitchFamily="34" charset="0"/>
              </a:rPr>
              <a:t>dimension, </a:t>
            </a:r>
            <a:r>
              <a:rPr lang="en-AU" sz="1800" spc="-20" dirty="0" smtClean="0">
                <a:latin typeface="Arial" panose="020B0604020202020204" pitchFamily="34" charset="0"/>
                <a:cs typeface="Arial" panose="020B0604020202020204" pitchFamily="34" charset="0"/>
              </a:rPr>
              <a:t>which can also be </a:t>
            </a:r>
            <a:r>
              <a:rPr lang="en-AU" sz="1800" spc="-20" dirty="0">
                <a:latin typeface="Arial" panose="020B0604020202020204" pitchFamily="34" charset="0"/>
                <a:cs typeface="Arial" panose="020B0604020202020204" pitchFamily="34" charset="0"/>
              </a:rPr>
              <a:t>used to </a:t>
            </a:r>
            <a:r>
              <a:rPr lang="en-AU" sz="1800" spc="-20" dirty="0" smtClean="0">
                <a:latin typeface="Arial" panose="020B0604020202020204" pitchFamily="34" charset="0"/>
                <a:cs typeface="Arial" panose="020B0604020202020204" pitchFamily="34" charset="0"/>
              </a:rPr>
              <a:t>generate a </a:t>
            </a:r>
            <a:r>
              <a:rPr lang="en-AU" sz="1800" spc="-20" dirty="0">
                <a:latin typeface="Arial" panose="020B0604020202020204" pitchFamily="34" charset="0"/>
                <a:cs typeface="Arial" panose="020B0604020202020204" pitchFamily="34" charset="0"/>
              </a:rPr>
              <a:t>poverty-relevant gender equity measure </a:t>
            </a:r>
            <a:endParaRPr lang="en-AU" sz="1800" spc="-20" dirty="0" smtClean="0">
              <a:latin typeface="Arial" panose="020B0604020202020204" pitchFamily="34" charset="0"/>
              <a:cs typeface="Arial" panose="020B0604020202020204" pitchFamily="34" charset="0"/>
            </a:endParaRPr>
          </a:p>
          <a:p>
            <a:pPr>
              <a:spcBef>
                <a:spcPts val="528"/>
              </a:spcBef>
              <a:spcAft>
                <a:spcPts val="600"/>
              </a:spcAft>
              <a:buClr>
                <a:srgbClr val="1E5D85"/>
              </a:buClr>
              <a:buFont typeface="Wingdings" panose="05000000000000000000" pitchFamily="2" charset="2"/>
              <a:buChar char="§"/>
            </a:pPr>
            <a:r>
              <a:rPr lang="en-AU" sz="1800" spc="-20" dirty="0" smtClean="0">
                <a:latin typeface="Arial" panose="020B0604020202020204" pitchFamily="34" charset="0"/>
                <a:cs typeface="Arial" panose="020B0604020202020204" pitchFamily="34" charset="0"/>
              </a:rPr>
              <a:t>LGBTQI oversampling, sensitivity testing with advocacy groups in Nepal and Fiji will help strengthen IDM &amp; move beyond gender binaries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532" y="1196753"/>
            <a:ext cx="4863732" cy="1656184"/>
          </a:xfrm>
          <a:prstGeom prst="rect">
            <a:avLst/>
          </a:prstGeom>
        </p:spPr>
      </p:pic>
      <p:sp>
        <p:nvSpPr>
          <p:cNvPr id="13" name="Rectangle 12"/>
          <p:cNvSpPr/>
          <p:nvPr/>
        </p:nvSpPr>
        <p:spPr>
          <a:xfrm>
            <a:off x="227842" y="354722"/>
            <a:ext cx="9024677" cy="492443"/>
          </a:xfrm>
          <a:prstGeom prst="rect">
            <a:avLst/>
          </a:prstGeom>
        </p:spPr>
        <p:txBody>
          <a:bodyPr wrap="square">
            <a:spAutoFit/>
          </a:bodyPr>
          <a:lstStyle/>
          <a:p>
            <a:r>
              <a:rPr lang="en-AU" sz="2600" dirty="0" smtClean="0">
                <a:solidFill>
                  <a:schemeClr val="bg1"/>
                </a:solidFill>
                <a:latin typeface="Arial" charset="0"/>
                <a:ea typeface="Arial" charset="0"/>
                <a:cs typeface="Arial" charset="0"/>
              </a:rPr>
              <a:t>INDIVIDUAL, GENDER SENSITIVE, INTERSECTIONAL</a:t>
            </a:r>
            <a:endParaRPr lang="en-AU"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471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2840" y="406977"/>
            <a:ext cx="8229600" cy="573751"/>
          </a:xfrm>
        </p:spPr>
        <p:txBody>
          <a:bodyPr>
            <a:normAutofit/>
          </a:bodyPr>
          <a:lstStyle/>
          <a:p>
            <a:r>
              <a:rPr lang="en-US" sz="3000" dirty="0"/>
              <a:t>MULTIDIMENSIONAL</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746" y="1978476"/>
            <a:ext cx="6935638" cy="352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9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76" y="287735"/>
            <a:ext cx="8229600" cy="765001"/>
          </a:xfrm>
        </p:spPr>
        <p:txBody>
          <a:bodyPr>
            <a:normAutofit/>
          </a:bodyPr>
          <a:lstStyle/>
          <a:p>
            <a:r>
              <a:rPr lang="en-US" sz="3000" dirty="0" smtClean="0"/>
              <a:t>INCLUDES FINANCIAL </a:t>
            </a:r>
            <a:r>
              <a:rPr lang="en-US" sz="3000" dirty="0"/>
              <a:t>STATUS </a:t>
            </a:r>
          </a:p>
        </p:txBody>
      </p:sp>
      <p:sp>
        <p:nvSpPr>
          <p:cNvPr id="7" name="TextBox 6"/>
          <p:cNvSpPr txBox="1"/>
          <p:nvPr/>
        </p:nvSpPr>
        <p:spPr>
          <a:xfrm>
            <a:off x="276056" y="2004544"/>
            <a:ext cx="3863895" cy="3426579"/>
          </a:xfrm>
          <a:prstGeom prst="rect">
            <a:avLst/>
          </a:prstGeom>
          <a:noFill/>
        </p:spPr>
        <p:txBody>
          <a:bodyPr wrap="square" rtlCol="0">
            <a:spAutoFit/>
          </a:bodyPr>
          <a:lstStyle/>
          <a:p>
            <a:pPr marL="342900" indent="-342900" defTabSz="457200">
              <a:spcAft>
                <a:spcPts val="1000"/>
              </a:spcAft>
              <a:buClr>
                <a:srgbClr val="1D5E86"/>
              </a:buClr>
              <a:buFont typeface="Wingdings" charset="2"/>
              <a:buChar char="§"/>
            </a:pPr>
            <a:r>
              <a:rPr lang="en-AU" sz="2000" dirty="0">
                <a:solidFill>
                  <a:prstClr val="black"/>
                </a:solidFill>
                <a:latin typeface="Arial" panose="020B0604020202020204" pitchFamily="34" charset="0"/>
                <a:cs typeface="Arial" panose="020B0604020202020204" pitchFamily="34" charset="0"/>
              </a:rPr>
              <a:t>On </a:t>
            </a:r>
            <a:r>
              <a:rPr lang="en-AU" sz="2000" dirty="0" smtClean="0">
                <a:solidFill>
                  <a:prstClr val="black"/>
                </a:solidFill>
                <a:latin typeface="Arial" panose="020B0604020202020204" pitchFamily="34" charset="0"/>
                <a:cs typeface="Arial" panose="020B0604020202020204" pitchFamily="34" charset="0"/>
              </a:rPr>
              <a:t>the </a:t>
            </a:r>
            <a:r>
              <a:rPr lang="en-AU" sz="2000" b="1" dirty="0" smtClean="0">
                <a:solidFill>
                  <a:prstClr val="black"/>
                </a:solidFill>
                <a:latin typeface="Arial" panose="020B0604020202020204" pitchFamily="34" charset="0"/>
                <a:cs typeface="Arial" panose="020B0604020202020204" pitchFamily="34" charset="0"/>
              </a:rPr>
              <a:t>x</a:t>
            </a:r>
            <a:r>
              <a:rPr lang="en-AU" sz="2000" dirty="0" smtClean="0">
                <a:solidFill>
                  <a:prstClr val="black"/>
                </a:solidFill>
                <a:latin typeface="Arial" panose="020B0604020202020204" pitchFamily="34" charset="0"/>
                <a:cs typeface="Arial" panose="020B0604020202020204" pitchFamily="34" charset="0"/>
              </a:rPr>
              <a:t> </a:t>
            </a:r>
            <a:r>
              <a:rPr lang="en-AU" sz="2000" dirty="0">
                <a:solidFill>
                  <a:prstClr val="black"/>
                </a:solidFill>
                <a:latin typeface="Arial" panose="020B0604020202020204" pitchFamily="34" charset="0"/>
                <a:cs typeface="Arial" panose="020B0604020202020204" pitchFamily="34" charset="0"/>
              </a:rPr>
              <a:t>axis, financial </a:t>
            </a:r>
            <a:r>
              <a:rPr lang="en-AU" sz="2000" dirty="0" smtClean="0">
                <a:solidFill>
                  <a:prstClr val="black"/>
                </a:solidFill>
                <a:latin typeface="Arial" panose="020B0604020202020204" pitchFamily="34" charset="0"/>
                <a:cs typeface="Arial" panose="020B0604020202020204" pitchFamily="34" charset="0"/>
              </a:rPr>
              <a:t>status (as </a:t>
            </a:r>
            <a:r>
              <a:rPr lang="en-AU" sz="2000" dirty="0">
                <a:solidFill>
                  <a:prstClr val="black"/>
                </a:solidFill>
                <a:latin typeface="Arial" panose="020B0604020202020204" pitchFamily="34" charset="0"/>
                <a:cs typeface="Arial" panose="020B0604020202020204" pitchFamily="34" charset="0"/>
              </a:rPr>
              <a:t>measured through a simple asset index at the household </a:t>
            </a:r>
            <a:r>
              <a:rPr lang="en-AU" sz="2000" dirty="0" smtClean="0">
                <a:solidFill>
                  <a:prstClr val="black"/>
                </a:solidFill>
                <a:latin typeface="Arial" panose="020B0604020202020204" pitchFamily="34" charset="0"/>
                <a:cs typeface="Arial" panose="020B0604020202020204" pitchFamily="34" charset="0"/>
              </a:rPr>
              <a:t>level)</a:t>
            </a:r>
          </a:p>
          <a:p>
            <a:pPr marL="342900" indent="-342900" defTabSz="457200">
              <a:spcAft>
                <a:spcPts val="1000"/>
              </a:spcAft>
              <a:buClr>
                <a:srgbClr val="1D5E86"/>
              </a:buClr>
              <a:buFont typeface="Wingdings" charset="2"/>
              <a:buChar char="§"/>
            </a:pPr>
            <a:r>
              <a:rPr lang="en-AU" sz="2000" dirty="0" smtClean="0">
                <a:solidFill>
                  <a:prstClr val="black"/>
                </a:solidFill>
                <a:latin typeface="Arial" panose="020B0604020202020204" pitchFamily="34" charset="0"/>
                <a:cs typeface="Arial" panose="020B0604020202020204" pitchFamily="34" charset="0"/>
              </a:rPr>
              <a:t>On the </a:t>
            </a:r>
            <a:r>
              <a:rPr lang="en-AU" sz="2000" b="1" dirty="0" smtClean="0">
                <a:solidFill>
                  <a:prstClr val="black"/>
                </a:solidFill>
                <a:latin typeface="Arial" panose="020B0604020202020204" pitchFamily="34" charset="0"/>
                <a:cs typeface="Arial" panose="020B0604020202020204" pitchFamily="34" charset="0"/>
              </a:rPr>
              <a:t>y</a:t>
            </a:r>
            <a:r>
              <a:rPr lang="en-AU" sz="2000" dirty="0" smtClean="0">
                <a:solidFill>
                  <a:prstClr val="black"/>
                </a:solidFill>
                <a:latin typeface="Arial" panose="020B0604020202020204" pitchFamily="34" charset="0"/>
                <a:cs typeface="Arial" panose="020B0604020202020204" pitchFamily="34" charset="0"/>
              </a:rPr>
              <a:t> </a:t>
            </a:r>
            <a:r>
              <a:rPr lang="en-AU" sz="2000" dirty="0">
                <a:solidFill>
                  <a:prstClr val="black"/>
                </a:solidFill>
                <a:latin typeface="Arial" panose="020B0604020202020204" pitchFamily="34" charset="0"/>
                <a:cs typeface="Arial" panose="020B0604020202020204" pitchFamily="34" charset="0"/>
              </a:rPr>
              <a:t>axis, </a:t>
            </a:r>
            <a:r>
              <a:rPr lang="en-AU" sz="2000" dirty="0" smtClean="0">
                <a:solidFill>
                  <a:prstClr val="black"/>
                </a:solidFill>
                <a:latin typeface="Arial" panose="020B0604020202020204" pitchFamily="34" charset="0"/>
                <a:cs typeface="Arial" panose="020B0604020202020204" pitchFamily="34" charset="0"/>
              </a:rPr>
              <a:t>the IDM Score</a:t>
            </a:r>
          </a:p>
          <a:p>
            <a:pPr marL="342900" indent="-342900" defTabSz="457200">
              <a:spcAft>
                <a:spcPts val="1000"/>
              </a:spcAft>
              <a:buClr>
                <a:srgbClr val="1D5E86"/>
              </a:buClr>
              <a:buFont typeface="Wingdings" charset="2"/>
              <a:buChar char="§"/>
            </a:pPr>
            <a:r>
              <a:rPr lang="en-AU" sz="2000" dirty="0" smtClean="0">
                <a:solidFill>
                  <a:prstClr val="black"/>
                </a:solidFill>
                <a:latin typeface="Arial" panose="020B0604020202020204" pitchFamily="34" charset="0"/>
                <a:cs typeface="Arial" panose="020B0604020202020204" pitchFamily="34" charset="0"/>
              </a:rPr>
              <a:t>The graph shows the relationship between financial deprivation and multidimensional deprivation in Fiji</a:t>
            </a:r>
            <a:endParaRPr lang="en-AU" sz="2000" dirty="0">
              <a:solidFill>
                <a:prstClr val="black"/>
              </a:solidFill>
              <a:latin typeface="Arial" panose="020B0604020202020204" pitchFamily="34" charset="0"/>
              <a:cs typeface="Arial" panose="020B0604020202020204"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r="15795"/>
          <a:stretch/>
        </p:blipFill>
        <p:spPr bwMode="auto">
          <a:xfrm>
            <a:off x="4720427" y="1514558"/>
            <a:ext cx="4423573" cy="4506730"/>
          </a:xfrm>
          <a:prstGeom prst="rect">
            <a:avLst/>
          </a:prstGeom>
          <a:noFill/>
          <a:ln>
            <a:noFill/>
          </a:ln>
        </p:spPr>
      </p:pic>
    </p:spTree>
    <p:extLst>
      <p:ext uri="{BB962C8B-B14F-4D97-AF65-F5344CB8AC3E}">
        <p14:creationId xmlns:p14="http://schemas.microsoft.com/office/powerpoint/2010/main" val="3015952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24" y="406977"/>
            <a:ext cx="8773064" cy="573751"/>
          </a:xfrm>
        </p:spPr>
        <p:txBody>
          <a:bodyPr>
            <a:noAutofit/>
          </a:bodyPr>
          <a:lstStyle/>
          <a:p>
            <a:r>
              <a:rPr lang="en-US" sz="3000" dirty="0"/>
              <a:t>SCALAR: MEASURES INTENSITY OF POVERTY</a:t>
            </a:r>
          </a:p>
        </p:txBody>
      </p:sp>
      <p:sp>
        <p:nvSpPr>
          <p:cNvPr id="26" name="TextBox 25"/>
          <p:cNvSpPr txBox="1"/>
          <p:nvPr/>
        </p:nvSpPr>
        <p:spPr>
          <a:xfrm>
            <a:off x="5588248" y="3228043"/>
            <a:ext cx="1793975" cy="830997"/>
          </a:xfrm>
          <a:prstGeom prst="rect">
            <a:avLst/>
          </a:prstGeom>
          <a:noFill/>
        </p:spPr>
        <p:txBody>
          <a:bodyPr wrap="square" rtlCol="0">
            <a:spAutoFit/>
          </a:bodyPr>
          <a:lstStyle/>
          <a:p>
            <a:r>
              <a:rPr lang="en-US" sz="1200" b="1" dirty="0">
                <a:solidFill>
                  <a:srgbClr val="FFFFFF"/>
                </a:solidFill>
                <a:latin typeface="Arial"/>
                <a:cs typeface="Arial"/>
              </a:rPr>
              <a:t>Indicator 1:</a:t>
            </a:r>
          </a:p>
          <a:p>
            <a:r>
              <a:rPr lang="en-US" sz="1200" b="1" dirty="0">
                <a:solidFill>
                  <a:srgbClr val="FFFFFF"/>
                </a:solidFill>
                <a:latin typeface="Arial"/>
                <a:cs typeface="Arial"/>
              </a:rPr>
              <a:t>CONTROL OVER PERSONAL DECISION-MAKING</a:t>
            </a:r>
          </a:p>
        </p:txBody>
      </p:sp>
      <p:sp>
        <p:nvSpPr>
          <p:cNvPr id="20" name="TextBox 19"/>
          <p:cNvSpPr txBox="1"/>
          <p:nvPr/>
        </p:nvSpPr>
        <p:spPr>
          <a:xfrm>
            <a:off x="3131840" y="1851775"/>
            <a:ext cx="5614964" cy="3470181"/>
          </a:xfrm>
          <a:prstGeom prst="rect">
            <a:avLst/>
          </a:prstGeom>
          <a:noFill/>
        </p:spPr>
        <p:txBody>
          <a:bodyPr wrap="square" rtlCol="0">
            <a:spAutoFit/>
          </a:bodyPr>
          <a:lstStyle/>
          <a:p>
            <a:pPr marL="457200" indent="-457200">
              <a:spcBef>
                <a:spcPts val="528"/>
              </a:spcBef>
              <a:spcAft>
                <a:spcPts val="600"/>
              </a:spcAft>
              <a:buClr>
                <a:srgbClr val="1E5D85"/>
              </a:buClr>
              <a:buFont typeface="Wingdings" charset="2"/>
              <a:buChar char="§"/>
            </a:pPr>
            <a:r>
              <a:rPr lang="en-AU" sz="2400" dirty="0" smtClean="0">
                <a:latin typeface="Arial" panose="020B0604020202020204" pitchFamily="34" charset="0"/>
                <a:cs typeface="Arial" panose="020B0604020202020204" pitchFamily="34" charset="0"/>
              </a:rPr>
              <a:t>Gets </a:t>
            </a:r>
            <a:r>
              <a:rPr lang="en-AU" sz="2400" dirty="0">
                <a:latin typeface="Arial" panose="020B0604020202020204" pitchFamily="34" charset="0"/>
                <a:cs typeface="Arial" panose="020B0604020202020204" pitchFamily="34" charset="0"/>
              </a:rPr>
              <a:t>beyond ‘poor’ / ‘not poor’</a:t>
            </a:r>
          </a:p>
          <a:p>
            <a:pPr marL="457200" indent="-457200">
              <a:spcBef>
                <a:spcPts val="528"/>
              </a:spcBef>
              <a:spcAft>
                <a:spcPts val="600"/>
              </a:spcAft>
              <a:buClr>
                <a:srgbClr val="1E5D85"/>
              </a:buClr>
              <a:buFont typeface="Wingdings" charset="2"/>
              <a:buChar char="§"/>
            </a:pPr>
            <a:r>
              <a:rPr lang="en-AU" sz="2400" dirty="0" smtClean="0">
                <a:latin typeface="Arial" panose="020B0604020202020204" pitchFamily="34" charset="0"/>
                <a:cs typeface="Arial" panose="020B0604020202020204" pitchFamily="34" charset="0"/>
              </a:rPr>
              <a:t>Deprivation-focused, not a well-being measure</a:t>
            </a:r>
          </a:p>
          <a:p>
            <a:pPr marL="457200" indent="-457200">
              <a:spcBef>
                <a:spcPts val="528"/>
              </a:spcBef>
              <a:spcAft>
                <a:spcPts val="600"/>
              </a:spcAft>
              <a:buClr>
                <a:srgbClr val="1E5D85"/>
              </a:buClr>
              <a:buFont typeface="Wingdings" charset="2"/>
              <a:buChar char="§"/>
            </a:pPr>
            <a:r>
              <a:rPr lang="en-AU" sz="2400" dirty="0" smtClean="0">
                <a:latin typeface="Arial" panose="020B0604020202020204" pitchFamily="34" charset="0"/>
                <a:cs typeface="Arial" panose="020B0604020202020204" pitchFamily="34" charset="0"/>
              </a:rPr>
              <a:t>Can </a:t>
            </a:r>
            <a:r>
              <a:rPr lang="en-AU" sz="2400" dirty="0">
                <a:latin typeface="Arial" panose="020B0604020202020204" pitchFamily="34" charset="0"/>
                <a:cs typeface="Arial" panose="020B0604020202020204" pitchFamily="34" charset="0"/>
              </a:rPr>
              <a:t>show progressive changes in circumstances </a:t>
            </a:r>
          </a:p>
          <a:p>
            <a:pPr marL="457200" indent="-457200">
              <a:spcBef>
                <a:spcPts val="528"/>
              </a:spcBef>
              <a:spcAft>
                <a:spcPts val="600"/>
              </a:spcAft>
              <a:buClr>
                <a:srgbClr val="1E5D85"/>
              </a:buClr>
              <a:buFont typeface="Wingdings" charset="2"/>
              <a:buChar char="§"/>
            </a:pPr>
            <a:r>
              <a:rPr lang="en-AU" sz="2400" dirty="0">
                <a:latin typeface="Arial" panose="020B0604020202020204" pitchFamily="34" charset="0"/>
                <a:cs typeface="Arial" panose="020B0604020202020204" pitchFamily="34" charset="0"/>
              </a:rPr>
              <a:t>Recognises that what is needed to be not poor depends on how poor you are to start with</a:t>
            </a:r>
          </a:p>
        </p:txBody>
      </p:sp>
      <p:sp>
        <p:nvSpPr>
          <p:cNvPr id="3" name="Rectangle 2"/>
          <p:cNvSpPr/>
          <p:nvPr/>
        </p:nvSpPr>
        <p:spPr>
          <a:xfrm>
            <a:off x="103518" y="5204963"/>
            <a:ext cx="595223" cy="7073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8" name="Group 7"/>
          <p:cNvGrpSpPr/>
          <p:nvPr/>
        </p:nvGrpSpPr>
        <p:grpSpPr>
          <a:xfrm>
            <a:off x="371867" y="1851775"/>
            <a:ext cx="2209964" cy="3844894"/>
            <a:chOff x="539552" y="1772816"/>
            <a:chExt cx="2808312" cy="4680520"/>
          </a:xfrm>
        </p:grpSpPr>
        <p:sp>
          <p:nvSpPr>
            <p:cNvPr id="9" name="Rectangle 8"/>
            <p:cNvSpPr/>
            <p:nvPr/>
          </p:nvSpPr>
          <p:spPr>
            <a:xfrm>
              <a:off x="539552" y="1772816"/>
              <a:ext cx="2808312" cy="4680520"/>
            </a:xfrm>
            <a:prstGeom prst="rect">
              <a:avLst/>
            </a:prstGeom>
            <a:solidFill>
              <a:srgbClr val="1E5D85"/>
            </a:solidFill>
            <a:ln>
              <a:solidFill>
                <a:srgbClr val="1E5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265" y="1844824"/>
              <a:ext cx="2631203" cy="4533344"/>
            </a:xfrm>
            <a:prstGeom prst="rect">
              <a:avLst/>
            </a:prstGeom>
          </p:spPr>
        </p:pic>
      </p:grpSp>
    </p:spTree>
    <p:extLst>
      <p:ext uri="{BB962C8B-B14F-4D97-AF65-F5344CB8AC3E}">
        <p14:creationId xmlns:p14="http://schemas.microsoft.com/office/powerpoint/2010/main" val="1426049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15816" y="2924944"/>
            <a:ext cx="6048672" cy="972061"/>
          </a:xfrm>
          <a:prstGeom prst="rect">
            <a:avLst/>
          </a:prstGeom>
          <a:noFill/>
        </p:spPr>
        <p:txBody>
          <a:bodyPr wrap="square" rtlCol="0">
            <a:spAutoFit/>
          </a:bodyPr>
          <a:lstStyle/>
          <a:p>
            <a:pPr marL="285750" indent="-285750">
              <a:spcBef>
                <a:spcPts val="528"/>
              </a:spcBef>
              <a:spcAft>
                <a:spcPts val="600"/>
              </a:spcAft>
              <a:buClr>
                <a:srgbClr val="1E5D85"/>
              </a:buClr>
              <a:buFont typeface="Wingdings" panose="05000000000000000000" pitchFamily="2" charset="2"/>
              <a:buChar char="§"/>
            </a:pPr>
            <a:r>
              <a:rPr lang="en-AU" sz="2400" dirty="0" smtClean="0">
                <a:cs typeface="Arial" panose="020B0604020202020204" pitchFamily="34" charset="0"/>
              </a:rPr>
              <a:t>An </a:t>
            </a:r>
            <a:r>
              <a:rPr lang="en-AU" sz="2400" dirty="0">
                <a:cs typeface="Arial" panose="020B0604020202020204" pitchFamily="34" charset="0"/>
              </a:rPr>
              <a:t>individual survey takes 60 </a:t>
            </a:r>
            <a:r>
              <a:rPr lang="en-AU" sz="2400" dirty="0" smtClean="0">
                <a:cs typeface="Arial" panose="020B0604020202020204" pitchFamily="34" charset="0"/>
              </a:rPr>
              <a:t>minutes</a:t>
            </a:r>
            <a:endParaRPr lang="en-AU" sz="2400" dirty="0" smtClean="0"/>
          </a:p>
          <a:p>
            <a:pPr marL="285750" indent="-285750">
              <a:spcBef>
                <a:spcPts val="528"/>
              </a:spcBef>
              <a:spcAft>
                <a:spcPts val="600"/>
              </a:spcAft>
              <a:buClr>
                <a:srgbClr val="1E5D85"/>
              </a:buClr>
              <a:buFont typeface="Wingdings" panose="05000000000000000000" pitchFamily="2" charset="2"/>
              <a:buChar char="§"/>
            </a:pPr>
            <a:r>
              <a:rPr lang="en-US" sz="2400" dirty="0" smtClean="0">
                <a:cs typeface="Arial"/>
              </a:rPr>
              <a:t>Conducted with all </a:t>
            </a:r>
            <a:r>
              <a:rPr lang="en-US" sz="2400" dirty="0">
                <a:cs typeface="Arial"/>
              </a:rPr>
              <a:t>adults in </a:t>
            </a:r>
            <a:r>
              <a:rPr lang="en-US" sz="2400" dirty="0" smtClean="0">
                <a:cs typeface="Arial"/>
              </a:rPr>
              <a:t>a household</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00" y="2204864"/>
            <a:ext cx="2090700" cy="2491312"/>
          </a:xfrm>
          <a:prstGeom prst="rect">
            <a:avLst/>
          </a:prstGeom>
        </p:spPr>
      </p:pic>
      <p:sp>
        <p:nvSpPr>
          <p:cNvPr id="13" name="Rectangle 12"/>
          <p:cNvSpPr/>
          <p:nvPr/>
        </p:nvSpPr>
        <p:spPr>
          <a:xfrm>
            <a:off x="216024" y="354722"/>
            <a:ext cx="8892480" cy="553998"/>
          </a:xfrm>
          <a:prstGeom prst="rect">
            <a:avLst/>
          </a:prstGeom>
        </p:spPr>
        <p:txBody>
          <a:bodyPr wrap="square">
            <a:spAutoFit/>
          </a:bodyPr>
          <a:lstStyle/>
          <a:p>
            <a:pPr>
              <a:defRPr/>
            </a:pPr>
            <a:r>
              <a:rPr lang="en-AU" sz="3000" dirty="0" smtClean="0">
                <a:solidFill>
                  <a:schemeClr val="bg1"/>
                </a:solidFill>
                <a:latin typeface="Arial" panose="020B0604020202020204" pitchFamily="34" charset="0"/>
                <a:cs typeface="Arial" panose="020B0604020202020204" pitchFamily="34" charset="0"/>
              </a:rPr>
              <a:t>COST AND TIME EFFICIENT</a:t>
            </a:r>
            <a:endParaRPr lang="en-AU"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870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673" y="404664"/>
            <a:ext cx="8337767" cy="595383"/>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pc="-20" dirty="0" smtClean="0">
                <a:latin typeface="+mj-lt"/>
              </a:rPr>
              <a:t>POLICY RELEVANT</a:t>
            </a:r>
            <a:endParaRPr lang="en-AU" spc="-20" dirty="0">
              <a:latin typeface="+mj-lt"/>
            </a:endParaRPr>
          </a:p>
        </p:txBody>
      </p:sp>
      <p:sp>
        <p:nvSpPr>
          <p:cNvPr id="4" name="Content Placeholder 2"/>
          <p:cNvSpPr txBox="1">
            <a:spLocks/>
          </p:cNvSpPr>
          <p:nvPr/>
        </p:nvSpPr>
        <p:spPr>
          <a:xfrm>
            <a:off x="189186" y="1072055"/>
            <a:ext cx="8245366" cy="5202621"/>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1300" b="1" dirty="0" smtClean="0"/>
          </a:p>
          <a:p>
            <a:pPr marL="914400" lvl="2" indent="0">
              <a:buNone/>
            </a:pP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46" y="1164951"/>
            <a:ext cx="8162410" cy="5720433"/>
          </a:xfrm>
          <a:prstGeom prst="rect">
            <a:avLst/>
          </a:prstGeom>
        </p:spPr>
      </p:pic>
    </p:spTree>
    <p:extLst>
      <p:ext uri="{BB962C8B-B14F-4D97-AF65-F5344CB8AC3E}">
        <p14:creationId xmlns:p14="http://schemas.microsoft.com/office/powerpoint/2010/main" val="1379240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76" y="287735"/>
            <a:ext cx="8229600" cy="765001"/>
          </a:xfrm>
        </p:spPr>
        <p:txBody>
          <a:bodyPr>
            <a:normAutofit/>
          </a:bodyPr>
          <a:lstStyle/>
          <a:p>
            <a:r>
              <a:rPr lang="en-US" sz="3000" dirty="0" smtClean="0"/>
              <a:t>HOW IT WORKS</a:t>
            </a:r>
            <a:endParaRPr lang="en-US" sz="3000" dirty="0"/>
          </a:p>
        </p:txBody>
      </p:sp>
      <p:grpSp>
        <p:nvGrpSpPr>
          <p:cNvPr id="13" name="Group 12"/>
          <p:cNvGrpSpPr/>
          <p:nvPr/>
        </p:nvGrpSpPr>
        <p:grpSpPr>
          <a:xfrm>
            <a:off x="1877486" y="1764904"/>
            <a:ext cx="5405187" cy="1215339"/>
            <a:chOff x="1839449" y="1196580"/>
            <a:chExt cx="5934353" cy="1440332"/>
          </a:xfrm>
        </p:grpSpPr>
        <p:sp>
          <p:nvSpPr>
            <p:cNvPr id="15" name="Rectangle 14"/>
            <p:cNvSpPr/>
            <p:nvPr/>
          </p:nvSpPr>
          <p:spPr>
            <a:xfrm>
              <a:off x="1839449" y="1196580"/>
              <a:ext cx="3049875" cy="1180003"/>
            </a:xfrm>
            <a:prstGeom prst="rect">
              <a:avLst/>
            </a:prstGeom>
            <a:solidFill>
              <a:srgbClr val="1E5A82"/>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ectangle 15"/>
            <p:cNvSpPr/>
            <p:nvPr/>
          </p:nvSpPr>
          <p:spPr>
            <a:xfrm>
              <a:off x="1908864" y="1579741"/>
              <a:ext cx="3034716" cy="765985"/>
            </a:xfrm>
            <a:prstGeom prst="rect">
              <a:avLst/>
            </a:prstGeom>
          </p:spPr>
          <p:txBody>
            <a:bodyPr wrap="square">
              <a:spAutoFit/>
            </a:bodyPr>
            <a:lstStyle/>
            <a:p>
              <a:r>
                <a:rPr lang="en-AU" b="1" dirty="0">
                  <a:solidFill>
                    <a:srgbClr val="FFFFFF"/>
                  </a:solidFill>
                  <a:latin typeface="Arial" panose="020B0604020202020204" pitchFamily="34" charset="0"/>
                  <a:ea typeface="ＭＳ 明朝"/>
                  <a:cs typeface="Arial" panose="020B0604020202020204" pitchFamily="34" charset="0"/>
                </a:rPr>
                <a:t>OVERALL IDM SCORE </a:t>
              </a:r>
              <a:endParaRPr lang="en-AU" sz="1600" dirty="0">
                <a:latin typeface="Arial" panose="020B0604020202020204" pitchFamily="34" charset="0"/>
                <a:ea typeface="ＭＳ 明朝"/>
                <a:cs typeface="Arial" panose="020B0604020202020204" pitchFamily="34" charset="0"/>
              </a:endParaRPr>
            </a:p>
            <a:p>
              <a:r>
                <a:rPr lang="en-AU" b="1" dirty="0">
                  <a:solidFill>
                    <a:srgbClr val="FFFFFF"/>
                  </a:solidFill>
                  <a:latin typeface="Arial"/>
                  <a:ea typeface="ＭＳ 明朝"/>
                  <a:cs typeface="Times New Roman"/>
                </a:rPr>
                <a:t> </a:t>
              </a:r>
              <a:endParaRPr lang="en-AU" sz="1600" dirty="0">
                <a:latin typeface="Cambria"/>
                <a:ea typeface="ＭＳ 明朝"/>
                <a:cs typeface="Times New Roman"/>
              </a:endParaRPr>
            </a:p>
          </p:txBody>
        </p:sp>
        <p:sp>
          <p:nvSpPr>
            <p:cNvPr id="18" name="Right Brace 17"/>
            <p:cNvSpPr/>
            <p:nvPr/>
          </p:nvSpPr>
          <p:spPr>
            <a:xfrm rot="16200000">
              <a:off x="4706310" y="-430580"/>
              <a:ext cx="200632" cy="5934352"/>
            </a:xfrm>
            <a:prstGeom prst="rightBrace">
              <a:avLst>
                <a:gd name="adj1" fmla="val 157106"/>
                <a:gd name="adj2" fmla="val 51497"/>
              </a:avLst>
            </a:prstGeom>
            <a:ln>
              <a:solidFill>
                <a:srgbClr val="1E5A8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3" name="TextBox 2"/>
          <p:cNvSpPr txBox="1"/>
          <p:nvPr/>
        </p:nvSpPr>
        <p:spPr>
          <a:xfrm>
            <a:off x="4635163" y="1771656"/>
            <a:ext cx="2809438" cy="1169551"/>
          </a:xfrm>
          <a:prstGeom prst="rect">
            <a:avLst/>
          </a:prstGeom>
          <a:noFill/>
        </p:spPr>
        <p:txBody>
          <a:bodyPr wrap="square" rtlCol="0">
            <a:spAutoFit/>
          </a:bodyPr>
          <a:lstStyle/>
          <a:p>
            <a:pPr>
              <a:lnSpc>
                <a:spcPct val="120000"/>
              </a:lnSpc>
            </a:pPr>
            <a:r>
              <a:rPr lang="en-US" sz="1000" dirty="0">
                <a:solidFill>
                  <a:srgbClr val="1E5A82"/>
                </a:solidFill>
                <a:latin typeface="Arial" panose="020B0604020202020204" pitchFamily="34" charset="0"/>
                <a:cs typeface="Arial" panose="020B0604020202020204" pitchFamily="34" charset="0"/>
              </a:rPr>
              <a:t>OVER 90  	=  NOT DEPRIVED </a:t>
            </a:r>
          </a:p>
          <a:p>
            <a:pPr>
              <a:lnSpc>
                <a:spcPct val="120000"/>
              </a:lnSpc>
            </a:pPr>
            <a:r>
              <a:rPr lang="en-US" sz="1000" dirty="0">
                <a:solidFill>
                  <a:srgbClr val="1E5A82"/>
                </a:solidFill>
                <a:latin typeface="Arial" panose="020B0604020202020204" pitchFamily="34" charset="0"/>
                <a:cs typeface="Arial" panose="020B0604020202020204" pitchFamily="34" charset="0"/>
              </a:rPr>
              <a:t>80-89.99  	=  SOMEWHAT DEPRIVED</a:t>
            </a:r>
          </a:p>
          <a:p>
            <a:pPr>
              <a:lnSpc>
                <a:spcPct val="120000"/>
              </a:lnSpc>
            </a:pPr>
            <a:r>
              <a:rPr lang="en-US" sz="1000" dirty="0">
                <a:solidFill>
                  <a:srgbClr val="1E5A82"/>
                </a:solidFill>
                <a:latin typeface="Arial" panose="020B0604020202020204" pitchFamily="34" charset="0"/>
                <a:cs typeface="Arial" panose="020B0604020202020204" pitchFamily="34" charset="0"/>
              </a:rPr>
              <a:t>70-79.99  	=  DEPRIVED</a:t>
            </a:r>
            <a:endParaRPr lang="en-AU" sz="1000" dirty="0">
              <a:solidFill>
                <a:srgbClr val="1E5A82"/>
              </a:solidFill>
              <a:latin typeface="Arial" panose="020B0604020202020204" pitchFamily="34" charset="0"/>
              <a:ea typeface="ＭＳ 明朝"/>
              <a:cs typeface="Arial" panose="020B0604020202020204" pitchFamily="34" charset="0"/>
            </a:endParaRPr>
          </a:p>
          <a:p>
            <a:pPr>
              <a:lnSpc>
                <a:spcPct val="120000"/>
              </a:lnSpc>
            </a:pPr>
            <a:r>
              <a:rPr lang="en-US" sz="1000" dirty="0">
                <a:solidFill>
                  <a:srgbClr val="1E5A82"/>
                </a:solidFill>
                <a:latin typeface="Arial" panose="020B0604020202020204" pitchFamily="34" charset="0"/>
                <a:cs typeface="Arial" panose="020B0604020202020204" pitchFamily="34" charset="0"/>
              </a:rPr>
              <a:t>60-69.99	=  VERY DEPRIVED</a:t>
            </a:r>
          </a:p>
          <a:p>
            <a:pPr>
              <a:lnSpc>
                <a:spcPct val="120000"/>
              </a:lnSpc>
            </a:pPr>
            <a:r>
              <a:rPr lang="en-US" sz="1000" dirty="0">
                <a:solidFill>
                  <a:srgbClr val="1E5A82"/>
                </a:solidFill>
                <a:latin typeface="Arial" panose="020B0604020202020204" pitchFamily="34" charset="0"/>
                <a:cs typeface="Arial" panose="020B0604020202020204" pitchFamily="34" charset="0"/>
              </a:rPr>
              <a:t>BELOW 60 	=  EXTREMELY DEPRIVED  </a:t>
            </a:r>
          </a:p>
          <a:p>
            <a:endParaRPr lang="en-AU" sz="1000" dirty="0"/>
          </a:p>
        </p:txBody>
      </p:sp>
      <p:sp>
        <p:nvSpPr>
          <p:cNvPr id="4" name="Rectangle 3"/>
          <p:cNvSpPr/>
          <p:nvPr/>
        </p:nvSpPr>
        <p:spPr>
          <a:xfrm>
            <a:off x="4575471" y="1764903"/>
            <a:ext cx="2722482" cy="995676"/>
          </a:xfrm>
          <a:prstGeom prst="rect">
            <a:avLst/>
          </a:prstGeom>
          <a:noFill/>
          <a:ln>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7486" y="3066660"/>
            <a:ext cx="5411833" cy="281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30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a:off x="7188045" y="3140413"/>
            <a:ext cx="0" cy="1012691"/>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639631" y="3149039"/>
            <a:ext cx="0" cy="1012691"/>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109788" y="3154028"/>
            <a:ext cx="0" cy="1012691"/>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3000" dirty="0"/>
              <a:t>HOW IT WORKS</a:t>
            </a:r>
          </a:p>
        </p:txBody>
      </p:sp>
      <p:sp>
        <p:nvSpPr>
          <p:cNvPr id="13" name="TextBox 12"/>
          <p:cNvSpPr txBox="1"/>
          <p:nvPr/>
        </p:nvSpPr>
        <p:spPr>
          <a:xfrm>
            <a:off x="1443763" y="3324388"/>
            <a:ext cx="1295402"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5" name="TextBox 14"/>
          <p:cNvSpPr txBox="1"/>
          <p:nvPr/>
        </p:nvSpPr>
        <p:spPr>
          <a:xfrm>
            <a:off x="6304976" y="3333013"/>
            <a:ext cx="1777971"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6" name="TextBox 15"/>
          <p:cNvSpPr txBox="1"/>
          <p:nvPr/>
        </p:nvSpPr>
        <p:spPr>
          <a:xfrm>
            <a:off x="1331640" y="3289708"/>
            <a:ext cx="1480591" cy="430887"/>
          </a:xfrm>
          <a:prstGeom prst="rect">
            <a:avLst/>
          </a:prstGeom>
          <a:noFill/>
        </p:spPr>
        <p:txBody>
          <a:bodyPr wrap="square" rtlCol="0">
            <a:spAutoFit/>
          </a:bodyPr>
          <a:lstStyle/>
          <a:p>
            <a:r>
              <a:rPr lang="en-US" sz="1100" b="1" dirty="0">
                <a:solidFill>
                  <a:srgbClr val="FFFFFF"/>
                </a:solidFill>
                <a:latin typeface="Arial"/>
                <a:cs typeface="Arial"/>
              </a:rPr>
              <a:t>Indicator 1:</a:t>
            </a:r>
          </a:p>
          <a:p>
            <a:r>
              <a:rPr lang="en-US" sz="1100" b="1" dirty="0">
                <a:solidFill>
                  <a:srgbClr val="FFFFFF"/>
                </a:solidFill>
                <a:latin typeface="Arial"/>
                <a:cs typeface="Arial"/>
              </a:rPr>
              <a:t>HEALTH STATUS</a:t>
            </a:r>
          </a:p>
        </p:txBody>
      </p:sp>
      <p:sp>
        <p:nvSpPr>
          <p:cNvPr id="18" name="TextBox 17"/>
          <p:cNvSpPr txBox="1"/>
          <p:nvPr/>
        </p:nvSpPr>
        <p:spPr>
          <a:xfrm>
            <a:off x="6273673" y="3298509"/>
            <a:ext cx="2042186" cy="430887"/>
          </a:xfrm>
          <a:prstGeom prst="rect">
            <a:avLst/>
          </a:prstGeom>
          <a:noFill/>
        </p:spPr>
        <p:txBody>
          <a:bodyPr wrap="square" rtlCol="0">
            <a:spAutoFit/>
          </a:bodyPr>
          <a:lstStyle/>
          <a:p>
            <a:r>
              <a:rPr lang="en-US" sz="1100" b="1" dirty="0">
                <a:solidFill>
                  <a:srgbClr val="FFFFFF"/>
                </a:solidFill>
                <a:latin typeface="Arial"/>
                <a:cs typeface="Arial"/>
              </a:rPr>
              <a:t>Indicator 3: </a:t>
            </a:r>
          </a:p>
          <a:p>
            <a:r>
              <a:rPr lang="en-US" sz="1100" b="1" dirty="0">
                <a:solidFill>
                  <a:srgbClr val="FFFFFF"/>
                </a:solidFill>
                <a:latin typeface="Arial"/>
                <a:cs typeface="Arial"/>
              </a:rPr>
              <a:t>HEALTH CARE QUALITY </a:t>
            </a:r>
          </a:p>
        </p:txBody>
      </p:sp>
      <p:sp>
        <p:nvSpPr>
          <p:cNvPr id="19" name="TextBox 18"/>
          <p:cNvSpPr txBox="1"/>
          <p:nvPr/>
        </p:nvSpPr>
        <p:spPr>
          <a:xfrm>
            <a:off x="683569" y="3867827"/>
            <a:ext cx="2562798" cy="498598"/>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1.1: </a:t>
            </a:r>
            <a:r>
              <a:rPr lang="en-AU" sz="1100" dirty="0">
                <a:solidFill>
                  <a:srgbClr val="1E5A82"/>
                </a:solidFill>
                <a:latin typeface="Arial"/>
                <a:cs typeface="Arial"/>
              </a:rPr>
              <a:t>When was the last time you had a significant injury or illness?</a:t>
            </a:r>
          </a:p>
        </p:txBody>
      </p:sp>
      <p:sp>
        <p:nvSpPr>
          <p:cNvPr id="20" name="TextBox 19"/>
          <p:cNvSpPr txBox="1"/>
          <p:nvPr/>
        </p:nvSpPr>
        <p:spPr>
          <a:xfrm>
            <a:off x="3421062" y="3867828"/>
            <a:ext cx="2447082" cy="701731"/>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2.1: </a:t>
            </a:r>
            <a:r>
              <a:rPr lang="en-AU" sz="1100" dirty="0">
                <a:solidFill>
                  <a:srgbClr val="1E5A82"/>
                </a:solidFill>
                <a:latin typeface="Arial"/>
                <a:cs typeface="Arial"/>
              </a:rPr>
              <a:t>The last time you had an injury or illness that needed health care, did you receive it? </a:t>
            </a:r>
          </a:p>
        </p:txBody>
      </p:sp>
      <p:sp>
        <p:nvSpPr>
          <p:cNvPr id="21" name="TextBox 20"/>
          <p:cNvSpPr txBox="1"/>
          <p:nvPr/>
        </p:nvSpPr>
        <p:spPr>
          <a:xfrm>
            <a:off x="6079181" y="3865404"/>
            <a:ext cx="2525267" cy="1920526"/>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3.1: </a:t>
            </a:r>
            <a:r>
              <a:rPr lang="en-AU" sz="1100" dirty="0">
                <a:solidFill>
                  <a:srgbClr val="1E5A82"/>
                </a:solidFill>
                <a:latin typeface="Arial"/>
                <a:cs typeface="Arial"/>
              </a:rPr>
              <a:t>Were there any problems with the following:</a:t>
            </a:r>
          </a:p>
          <a:p>
            <a:pPr>
              <a:lnSpc>
                <a:spcPct val="120000"/>
              </a:lnSpc>
            </a:pPr>
            <a:endParaRPr lang="en-AU" sz="1100" dirty="0">
              <a:solidFill>
                <a:srgbClr val="1E5A82"/>
              </a:solidFill>
              <a:latin typeface="Arial"/>
              <a:cs typeface="Arial"/>
            </a:endParaRPr>
          </a:p>
          <a:p>
            <a:pPr marL="171450" indent="-171450">
              <a:lnSpc>
                <a:spcPct val="120000"/>
              </a:lnSpc>
              <a:buFont typeface="Arial" panose="020B0604020202020204" pitchFamily="34" charset="0"/>
              <a:buChar char="•"/>
            </a:pPr>
            <a:r>
              <a:rPr lang="en-AU" sz="1100" dirty="0">
                <a:solidFill>
                  <a:srgbClr val="1E5A82"/>
                </a:solidFill>
                <a:latin typeface="Arial"/>
                <a:cs typeface="Arial"/>
              </a:rPr>
              <a:t>Skill of practitioner</a:t>
            </a:r>
          </a:p>
          <a:p>
            <a:pPr marL="171450" indent="-171450">
              <a:lnSpc>
                <a:spcPct val="120000"/>
              </a:lnSpc>
              <a:buFont typeface="Arial" panose="020B0604020202020204" pitchFamily="34" charset="0"/>
              <a:buChar char="•"/>
            </a:pPr>
            <a:r>
              <a:rPr lang="en-AU" sz="1100" dirty="0">
                <a:solidFill>
                  <a:srgbClr val="1E5A82"/>
                </a:solidFill>
                <a:latin typeface="Arial"/>
                <a:cs typeface="Arial"/>
              </a:rPr>
              <a:t>Cleanliness of facility</a:t>
            </a:r>
          </a:p>
          <a:p>
            <a:pPr marL="171450" indent="-171450">
              <a:lnSpc>
                <a:spcPct val="120000"/>
              </a:lnSpc>
              <a:buFont typeface="Arial" panose="020B0604020202020204" pitchFamily="34" charset="0"/>
              <a:buChar char="•"/>
            </a:pPr>
            <a:r>
              <a:rPr lang="en-AU" sz="1100" dirty="0">
                <a:solidFill>
                  <a:srgbClr val="1E5A82"/>
                </a:solidFill>
                <a:latin typeface="Arial"/>
                <a:cs typeface="Arial"/>
              </a:rPr>
              <a:t>Availability of prescribed treatment</a:t>
            </a:r>
          </a:p>
          <a:p>
            <a:pPr marL="171450" indent="-171450">
              <a:lnSpc>
                <a:spcPct val="120000"/>
              </a:lnSpc>
              <a:buFont typeface="Arial" panose="020B0604020202020204" pitchFamily="34" charset="0"/>
              <a:buChar char="•"/>
            </a:pPr>
            <a:r>
              <a:rPr lang="en-AU" sz="1100" dirty="0">
                <a:solidFill>
                  <a:srgbClr val="1E5A82"/>
                </a:solidFill>
                <a:latin typeface="Arial"/>
                <a:cs typeface="Arial"/>
              </a:rPr>
              <a:t>Level of respect </a:t>
            </a:r>
          </a:p>
          <a:p>
            <a:pPr marL="171450" indent="-171450">
              <a:lnSpc>
                <a:spcPct val="120000"/>
              </a:lnSpc>
              <a:buFont typeface="Arial" panose="020B0604020202020204" pitchFamily="34" charset="0"/>
              <a:buChar char="•"/>
            </a:pPr>
            <a:r>
              <a:rPr lang="en-AU" sz="1100" dirty="0">
                <a:solidFill>
                  <a:srgbClr val="1E5A82"/>
                </a:solidFill>
                <a:latin typeface="Arial"/>
                <a:cs typeface="Arial"/>
              </a:rPr>
              <a:t>Waiting time </a:t>
            </a:r>
          </a:p>
          <a:p>
            <a:pPr marL="171450" indent="-171450">
              <a:lnSpc>
                <a:spcPct val="120000"/>
              </a:lnSpc>
              <a:buFont typeface="Arial" panose="020B0604020202020204" pitchFamily="34" charset="0"/>
              <a:buChar char="•"/>
            </a:pPr>
            <a:r>
              <a:rPr lang="en-AU" sz="1100" dirty="0">
                <a:solidFill>
                  <a:srgbClr val="1E5A82"/>
                </a:solidFill>
                <a:latin typeface="Arial"/>
                <a:cs typeface="Arial"/>
              </a:rPr>
              <a:t>Location of provider</a:t>
            </a:r>
          </a:p>
        </p:txBody>
      </p:sp>
      <p:grpSp>
        <p:nvGrpSpPr>
          <p:cNvPr id="28" name="Group 27"/>
          <p:cNvGrpSpPr/>
          <p:nvPr/>
        </p:nvGrpSpPr>
        <p:grpSpPr>
          <a:xfrm>
            <a:off x="2805709" y="1985336"/>
            <a:ext cx="3796732" cy="1025969"/>
            <a:chOff x="1229818" y="4685904"/>
            <a:chExt cx="3769430" cy="1367960"/>
          </a:xfrm>
        </p:grpSpPr>
        <p:pic>
          <p:nvPicPr>
            <p:cNvPr id="29" name="Picture 28"/>
            <p:cNvPicPr/>
            <p:nvPr/>
          </p:nvPicPr>
          <p:blipFill rotWithShape="1">
            <a:blip r:embed="rId3" cstate="email">
              <a:extLst>
                <a:ext uri="{28A0092B-C50C-407E-A947-70E740481C1C}">
                  <a14:useLocalDpi xmlns:a14="http://schemas.microsoft.com/office/drawing/2010/main" val="0"/>
                </a:ext>
              </a:extLst>
            </a:blip>
            <a:srcRect l="62735" t="13" r="21501" b="66310"/>
            <a:stretch/>
          </p:blipFill>
          <p:spPr bwMode="auto">
            <a:xfrm>
              <a:off x="1229818" y="4714135"/>
              <a:ext cx="915814" cy="1339729"/>
            </a:xfrm>
            <a:prstGeom prst="rect">
              <a:avLst/>
            </a:prstGeom>
            <a:noFill/>
            <a:ln>
              <a:noFill/>
            </a:ln>
            <a:extLst>
              <a:ext uri="{53640926-AAD7-44D8-BBD7-CCE9431645EC}">
                <a14:shadowObscured xmlns:a14="http://schemas.microsoft.com/office/drawing/2010/main"/>
              </a:ext>
            </a:extLst>
          </p:spPr>
        </p:pic>
        <p:sp>
          <p:nvSpPr>
            <p:cNvPr id="30" name="TextBox 29"/>
            <p:cNvSpPr txBox="1"/>
            <p:nvPr/>
          </p:nvSpPr>
          <p:spPr>
            <a:xfrm>
              <a:off x="2142507" y="4685904"/>
              <a:ext cx="2856741" cy="1354219"/>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US" sz="1000" dirty="0">
                  <a:solidFill>
                    <a:srgbClr val="1E5A82"/>
                  </a:solidFill>
                  <a:latin typeface="Arial"/>
                  <a:cs typeface="Arial"/>
                </a:rPr>
                <a:t>10	=  NOT DEPRIVED </a:t>
              </a:r>
            </a:p>
            <a:p>
              <a:pPr>
                <a:lnSpc>
                  <a:spcPct val="120000"/>
                </a:lnSpc>
              </a:pPr>
              <a:r>
                <a:rPr lang="en-US" sz="1000" dirty="0">
                  <a:solidFill>
                    <a:srgbClr val="1E5A82"/>
                  </a:solidFill>
                  <a:latin typeface="Arial"/>
                  <a:cs typeface="Arial"/>
                </a:rPr>
                <a:t>9	=  SOMEWHAT DEPRIVED</a:t>
              </a:r>
            </a:p>
            <a:p>
              <a:pPr>
                <a:lnSpc>
                  <a:spcPct val="120000"/>
                </a:lnSpc>
              </a:pPr>
              <a:r>
                <a:rPr lang="en-US" sz="1000" dirty="0">
                  <a:solidFill>
                    <a:srgbClr val="1E5A82"/>
                  </a:solidFill>
                  <a:latin typeface="Arial"/>
                  <a:cs typeface="Arial"/>
                </a:rPr>
                <a:t>7	=  DEPRIVED</a:t>
              </a:r>
              <a:endParaRPr lang="en-AU" sz="1000" dirty="0">
                <a:solidFill>
                  <a:srgbClr val="1E5A82"/>
                </a:solidFill>
                <a:latin typeface="Arial"/>
                <a:ea typeface="ＭＳ 明朝"/>
                <a:cs typeface="Arial"/>
              </a:endParaRPr>
            </a:p>
            <a:p>
              <a:pPr>
                <a:lnSpc>
                  <a:spcPct val="120000"/>
                </a:lnSpc>
              </a:pPr>
              <a:r>
                <a:rPr lang="en-US" sz="1000" dirty="0">
                  <a:solidFill>
                    <a:srgbClr val="1E5A82"/>
                  </a:solidFill>
                  <a:latin typeface="Arial"/>
                  <a:cs typeface="Arial"/>
                </a:rPr>
                <a:t>4	=  VERY DEPRIVED</a:t>
              </a:r>
            </a:p>
            <a:p>
              <a:pPr>
                <a:lnSpc>
                  <a:spcPct val="120000"/>
                </a:lnSpc>
              </a:pPr>
              <a:r>
                <a:rPr lang="en-US" sz="1000" dirty="0">
                  <a:solidFill>
                    <a:srgbClr val="1E5A82"/>
                  </a:solidFill>
                  <a:latin typeface="Arial"/>
                  <a:cs typeface="Arial"/>
                </a:rPr>
                <a:t>0	=  EXTREMELY DEPRIVED</a:t>
              </a:r>
            </a:p>
          </p:txBody>
        </p:sp>
      </p:grpSp>
      <p:sp>
        <p:nvSpPr>
          <p:cNvPr id="31" name="TextBox 30"/>
          <p:cNvSpPr txBox="1"/>
          <p:nvPr/>
        </p:nvSpPr>
        <p:spPr>
          <a:xfrm>
            <a:off x="683568" y="4419376"/>
            <a:ext cx="2562799" cy="701731"/>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1.2: </a:t>
            </a:r>
            <a:r>
              <a:rPr lang="en-AU" sz="1100" dirty="0">
                <a:solidFill>
                  <a:srgbClr val="1E5A82"/>
                </a:solidFill>
                <a:latin typeface="Arial"/>
                <a:cs typeface="Arial"/>
              </a:rPr>
              <a:t>Did this injury or illness make it impossible or very difficult to perform your usual paid or unpaid activity?</a:t>
            </a:r>
          </a:p>
        </p:txBody>
      </p:sp>
      <p:sp>
        <p:nvSpPr>
          <p:cNvPr id="32" name="TextBox 31"/>
          <p:cNvSpPr txBox="1"/>
          <p:nvPr/>
        </p:nvSpPr>
        <p:spPr>
          <a:xfrm>
            <a:off x="683569" y="5167064"/>
            <a:ext cx="2562798" cy="683072"/>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1.3: </a:t>
            </a:r>
            <a:r>
              <a:rPr lang="en-AU" sz="1100" dirty="0">
                <a:solidFill>
                  <a:srgbClr val="1E5A82"/>
                </a:solidFill>
                <a:latin typeface="Arial"/>
                <a:cs typeface="Arial"/>
              </a:rPr>
              <a:t>How long was it difficult or impossible for you to perform your usual paid or unpaid activity?</a:t>
            </a:r>
          </a:p>
        </p:txBody>
      </p:sp>
      <p:sp>
        <p:nvSpPr>
          <p:cNvPr id="33" name="TextBox 32"/>
          <p:cNvSpPr txBox="1"/>
          <p:nvPr/>
        </p:nvSpPr>
        <p:spPr>
          <a:xfrm>
            <a:off x="3421062" y="4625260"/>
            <a:ext cx="2447082" cy="1107996"/>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2.2: </a:t>
            </a:r>
            <a:r>
              <a:rPr lang="en-AU" sz="1100" dirty="0">
                <a:solidFill>
                  <a:srgbClr val="1E5A82"/>
                </a:solidFill>
                <a:latin typeface="Arial"/>
                <a:cs typeface="Arial"/>
              </a:rPr>
              <a:t>From whom did you receive health care? [traditional healer; health worker; midwife; nurse; medical doctor; dentist; physiotherapist]</a:t>
            </a:r>
          </a:p>
        </p:txBody>
      </p:sp>
      <p:sp>
        <p:nvSpPr>
          <p:cNvPr id="34" name="Rectangle 33"/>
          <p:cNvSpPr/>
          <p:nvPr/>
        </p:nvSpPr>
        <p:spPr>
          <a:xfrm>
            <a:off x="2815759" y="1718435"/>
            <a:ext cx="3786683" cy="277205"/>
          </a:xfrm>
          <a:prstGeom prst="rect">
            <a:avLst/>
          </a:prstGeom>
          <a:solidFill>
            <a:srgbClr val="1E5A82"/>
          </a:solidFill>
          <a:ln w="19050">
            <a:solidFill>
              <a:srgbClr val="1D5E86"/>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TextBox 34"/>
          <p:cNvSpPr txBox="1"/>
          <p:nvPr/>
        </p:nvSpPr>
        <p:spPr>
          <a:xfrm>
            <a:off x="3561220" y="1692761"/>
            <a:ext cx="3013920" cy="338554"/>
          </a:xfrm>
          <a:prstGeom prst="rect">
            <a:avLst/>
          </a:prstGeom>
          <a:noFill/>
        </p:spPr>
        <p:txBody>
          <a:bodyPr wrap="square" rtlCol="0">
            <a:spAutoFit/>
          </a:bodyPr>
          <a:lstStyle/>
          <a:p>
            <a:r>
              <a:rPr lang="en-US" sz="1600" b="1" dirty="0">
                <a:solidFill>
                  <a:schemeClr val="bg1"/>
                </a:solidFill>
                <a:latin typeface="Arial"/>
                <a:cs typeface="Arial"/>
              </a:rPr>
              <a:t>HEALTH DIMENSION</a:t>
            </a:r>
          </a:p>
        </p:txBody>
      </p:sp>
      <p:sp>
        <p:nvSpPr>
          <p:cNvPr id="46" name="TextBox 45"/>
          <p:cNvSpPr txBox="1"/>
          <p:nvPr/>
        </p:nvSpPr>
        <p:spPr>
          <a:xfrm>
            <a:off x="3766795" y="3322342"/>
            <a:ext cx="1754107"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7" name="TextBox 16"/>
          <p:cNvSpPr txBox="1"/>
          <p:nvPr/>
        </p:nvSpPr>
        <p:spPr>
          <a:xfrm>
            <a:off x="3728072" y="3284375"/>
            <a:ext cx="1853215" cy="430887"/>
          </a:xfrm>
          <a:prstGeom prst="rect">
            <a:avLst/>
          </a:prstGeom>
          <a:noFill/>
        </p:spPr>
        <p:txBody>
          <a:bodyPr wrap="square" rtlCol="0">
            <a:spAutoFit/>
          </a:bodyPr>
          <a:lstStyle/>
          <a:p>
            <a:r>
              <a:rPr lang="en-US" sz="1100" b="1" dirty="0">
                <a:solidFill>
                  <a:srgbClr val="FFFFFF"/>
                </a:solidFill>
                <a:latin typeface="Arial"/>
                <a:cs typeface="Arial"/>
              </a:rPr>
              <a:t>Indicator 2:</a:t>
            </a:r>
          </a:p>
          <a:p>
            <a:r>
              <a:rPr lang="en-US" sz="1100" b="1" dirty="0">
                <a:solidFill>
                  <a:srgbClr val="FFFFFF"/>
                </a:solidFill>
                <a:latin typeface="Arial"/>
                <a:cs typeface="Arial"/>
              </a:rPr>
              <a:t>HEALTH CARE ACCESS</a:t>
            </a:r>
          </a:p>
        </p:txBody>
      </p:sp>
      <p:cxnSp>
        <p:nvCxnSpPr>
          <p:cNvPr id="48" name="Straight Connector 47"/>
          <p:cNvCxnSpPr/>
          <p:nvPr/>
        </p:nvCxnSpPr>
        <p:spPr>
          <a:xfrm>
            <a:off x="2109788" y="3154027"/>
            <a:ext cx="5084172" cy="0"/>
          </a:xfrm>
          <a:prstGeom prst="line">
            <a:avLst/>
          </a:prstGeom>
          <a:ln>
            <a:solidFill>
              <a:srgbClr val="1D5E8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07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847740" y="3339164"/>
            <a:ext cx="1494376"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cxnSp>
        <p:nvCxnSpPr>
          <p:cNvPr id="54" name="Straight Connector 53"/>
          <p:cNvCxnSpPr/>
          <p:nvPr/>
        </p:nvCxnSpPr>
        <p:spPr>
          <a:xfrm>
            <a:off x="6601018" y="3151196"/>
            <a:ext cx="0" cy="1138443"/>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59521" y="3151196"/>
            <a:ext cx="0" cy="1134459"/>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0176" y="260648"/>
            <a:ext cx="8229600" cy="765001"/>
          </a:xfrm>
        </p:spPr>
        <p:txBody>
          <a:bodyPr>
            <a:normAutofit/>
          </a:bodyPr>
          <a:lstStyle/>
          <a:p>
            <a:r>
              <a:rPr lang="en-US" sz="3000" dirty="0"/>
              <a:t>HOW IT WORKS</a:t>
            </a:r>
          </a:p>
        </p:txBody>
      </p:sp>
      <p:sp>
        <p:nvSpPr>
          <p:cNvPr id="16" name="TextBox 15"/>
          <p:cNvSpPr txBox="1"/>
          <p:nvPr/>
        </p:nvSpPr>
        <p:spPr>
          <a:xfrm>
            <a:off x="1654458" y="3307631"/>
            <a:ext cx="1837422" cy="769441"/>
          </a:xfrm>
          <a:prstGeom prst="rect">
            <a:avLst/>
          </a:prstGeom>
          <a:solidFill>
            <a:srgbClr val="1E5D85"/>
          </a:solidFill>
        </p:spPr>
        <p:txBody>
          <a:bodyPr wrap="square" rtlCol="0">
            <a:spAutoFit/>
          </a:bodyPr>
          <a:lstStyle/>
          <a:p>
            <a:r>
              <a:rPr lang="en-US" sz="1100" b="1" dirty="0">
                <a:solidFill>
                  <a:srgbClr val="FFFFFF"/>
                </a:solidFill>
                <a:latin typeface="Arial"/>
                <a:cs typeface="Arial"/>
              </a:rPr>
              <a:t>Indicator 1:</a:t>
            </a:r>
          </a:p>
          <a:p>
            <a:r>
              <a:rPr lang="en-US" sz="1100" b="1" dirty="0">
                <a:solidFill>
                  <a:srgbClr val="FFFFFF"/>
                </a:solidFill>
                <a:latin typeface="Arial"/>
                <a:cs typeface="Arial"/>
              </a:rPr>
              <a:t>CONTROL OVER PERSONAL </a:t>
            </a:r>
          </a:p>
          <a:p>
            <a:r>
              <a:rPr lang="en-US" sz="1100" b="1" dirty="0">
                <a:solidFill>
                  <a:srgbClr val="FFFFFF"/>
                </a:solidFill>
                <a:latin typeface="Arial"/>
                <a:cs typeface="Arial"/>
              </a:rPr>
              <a:t>DECISION-MAKING</a:t>
            </a:r>
          </a:p>
        </p:txBody>
      </p:sp>
      <p:sp>
        <p:nvSpPr>
          <p:cNvPr id="35" name="TextBox 34"/>
          <p:cNvSpPr txBox="1"/>
          <p:nvPr/>
        </p:nvSpPr>
        <p:spPr>
          <a:xfrm>
            <a:off x="2665556" y="1945072"/>
            <a:ext cx="3976777" cy="369332"/>
          </a:xfrm>
          <a:prstGeom prst="rect">
            <a:avLst/>
          </a:prstGeom>
          <a:noFill/>
        </p:spPr>
        <p:txBody>
          <a:bodyPr wrap="square" rtlCol="0">
            <a:spAutoFit/>
          </a:bodyPr>
          <a:lstStyle/>
          <a:p>
            <a:r>
              <a:rPr lang="en-US" b="1" dirty="0">
                <a:solidFill>
                  <a:schemeClr val="bg1"/>
                </a:solidFill>
                <a:latin typeface="Arial"/>
                <a:cs typeface="Arial"/>
              </a:rPr>
              <a:t>RELATIONSHIPS DIMENSION</a:t>
            </a:r>
          </a:p>
        </p:txBody>
      </p:sp>
      <p:cxnSp>
        <p:nvCxnSpPr>
          <p:cNvPr id="48" name="Straight Connector 47"/>
          <p:cNvCxnSpPr/>
          <p:nvPr/>
        </p:nvCxnSpPr>
        <p:spPr>
          <a:xfrm>
            <a:off x="2547211" y="3151195"/>
            <a:ext cx="4062435" cy="0"/>
          </a:xfrm>
          <a:prstGeom prst="line">
            <a:avLst/>
          </a:prstGeom>
          <a:ln>
            <a:solidFill>
              <a:srgbClr val="1D5E86"/>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31640" y="4274297"/>
            <a:ext cx="2484749" cy="1514261"/>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1.1: </a:t>
            </a:r>
            <a:r>
              <a:rPr lang="en-AU" sz="1100" dirty="0">
                <a:solidFill>
                  <a:srgbClr val="1E5A82"/>
                </a:solidFill>
                <a:latin typeface="Arial"/>
                <a:cs typeface="Arial"/>
              </a:rPr>
              <a:t>In general, how much control do you have over personal decisions that have a major impact on your life, such as when you go out of the house into the community, with whom you associate, or from when and where you seek health care? </a:t>
            </a:r>
          </a:p>
        </p:txBody>
      </p:sp>
      <p:sp>
        <p:nvSpPr>
          <p:cNvPr id="36" name="TextBox 35"/>
          <p:cNvSpPr txBox="1"/>
          <p:nvPr/>
        </p:nvSpPr>
        <p:spPr>
          <a:xfrm>
            <a:off x="5753902" y="4289639"/>
            <a:ext cx="2058458" cy="904863"/>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1100" b="1" dirty="0">
                <a:solidFill>
                  <a:srgbClr val="1E5A82"/>
                </a:solidFill>
                <a:latin typeface="Arial"/>
                <a:cs typeface="Arial"/>
              </a:rPr>
              <a:t>Q 2.1:</a:t>
            </a:r>
            <a:r>
              <a:rPr lang="en-AU" sz="1100" dirty="0">
                <a:solidFill>
                  <a:srgbClr val="1E5A82"/>
                </a:solidFill>
                <a:latin typeface="Arial"/>
                <a:cs typeface="Arial"/>
              </a:rPr>
              <a:t> If you were in trouble, how much support could you rely on from friends and family? </a:t>
            </a:r>
          </a:p>
        </p:txBody>
      </p:sp>
      <p:pic>
        <p:nvPicPr>
          <p:cNvPr id="38"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1752" t="33133" r="41703" b="33434"/>
          <a:stretch/>
        </p:blipFill>
        <p:spPr bwMode="auto">
          <a:xfrm>
            <a:off x="2723853" y="1985339"/>
            <a:ext cx="102905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747380" y="1968087"/>
            <a:ext cx="2750128" cy="1015663"/>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US" sz="1000" dirty="0">
                <a:solidFill>
                  <a:srgbClr val="1E5A82"/>
                </a:solidFill>
                <a:latin typeface="Arial"/>
                <a:cs typeface="Arial"/>
              </a:rPr>
              <a:t>10	=  NOT DEPRIVED </a:t>
            </a:r>
          </a:p>
          <a:p>
            <a:pPr>
              <a:lnSpc>
                <a:spcPct val="120000"/>
              </a:lnSpc>
            </a:pPr>
            <a:r>
              <a:rPr lang="en-US" sz="1000" dirty="0">
                <a:solidFill>
                  <a:srgbClr val="1E5A82"/>
                </a:solidFill>
                <a:latin typeface="Arial"/>
                <a:cs typeface="Arial"/>
              </a:rPr>
              <a:t>9	=  SOMEWHAT DEPRIVED</a:t>
            </a:r>
          </a:p>
          <a:p>
            <a:pPr>
              <a:lnSpc>
                <a:spcPct val="120000"/>
              </a:lnSpc>
            </a:pPr>
            <a:r>
              <a:rPr lang="en-US" sz="1000" dirty="0">
                <a:solidFill>
                  <a:srgbClr val="1E5A82"/>
                </a:solidFill>
                <a:latin typeface="Arial"/>
                <a:cs typeface="Arial"/>
              </a:rPr>
              <a:t>7	=  DEPRIVED</a:t>
            </a:r>
            <a:endParaRPr lang="en-AU" sz="1000" dirty="0">
              <a:solidFill>
                <a:srgbClr val="1E5A82"/>
              </a:solidFill>
              <a:latin typeface="Arial"/>
              <a:ea typeface="ＭＳ 明朝"/>
              <a:cs typeface="Arial"/>
            </a:endParaRPr>
          </a:p>
          <a:p>
            <a:pPr>
              <a:lnSpc>
                <a:spcPct val="120000"/>
              </a:lnSpc>
            </a:pPr>
            <a:r>
              <a:rPr lang="en-US" sz="1000" dirty="0">
                <a:solidFill>
                  <a:srgbClr val="1E5A82"/>
                </a:solidFill>
                <a:latin typeface="Arial"/>
                <a:cs typeface="Arial"/>
              </a:rPr>
              <a:t>4	=  VERY DEPRIVED</a:t>
            </a:r>
          </a:p>
          <a:p>
            <a:pPr>
              <a:lnSpc>
                <a:spcPct val="120000"/>
              </a:lnSpc>
            </a:pPr>
            <a:r>
              <a:rPr lang="en-US" sz="1000" dirty="0">
                <a:solidFill>
                  <a:srgbClr val="1E5A82"/>
                </a:solidFill>
                <a:latin typeface="Arial"/>
                <a:cs typeface="Arial"/>
              </a:rPr>
              <a:t>0	=  EXTREMELY DEPRIVED</a:t>
            </a:r>
          </a:p>
        </p:txBody>
      </p:sp>
      <p:sp>
        <p:nvSpPr>
          <p:cNvPr id="20" name="Rectangle 19"/>
          <p:cNvSpPr/>
          <p:nvPr/>
        </p:nvSpPr>
        <p:spPr>
          <a:xfrm>
            <a:off x="2728077" y="1718435"/>
            <a:ext cx="3786683" cy="277205"/>
          </a:xfrm>
          <a:prstGeom prst="rect">
            <a:avLst/>
          </a:prstGeom>
          <a:solidFill>
            <a:srgbClr val="1E5A8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TextBox 20"/>
          <p:cNvSpPr txBox="1"/>
          <p:nvPr/>
        </p:nvSpPr>
        <p:spPr>
          <a:xfrm>
            <a:off x="2805711" y="1692761"/>
            <a:ext cx="3870184" cy="338554"/>
          </a:xfrm>
          <a:prstGeom prst="rect">
            <a:avLst/>
          </a:prstGeom>
          <a:noFill/>
        </p:spPr>
        <p:txBody>
          <a:bodyPr wrap="square" rtlCol="0">
            <a:spAutoFit/>
          </a:bodyPr>
          <a:lstStyle/>
          <a:p>
            <a:pPr algn="ctr"/>
            <a:r>
              <a:rPr lang="en-US" sz="1600" b="1" dirty="0">
                <a:solidFill>
                  <a:schemeClr val="bg1"/>
                </a:solidFill>
                <a:latin typeface="Arial"/>
                <a:cs typeface="Arial"/>
              </a:rPr>
              <a:t>RELATIONSHIPS DIMENSION</a:t>
            </a:r>
          </a:p>
        </p:txBody>
      </p:sp>
      <p:sp>
        <p:nvSpPr>
          <p:cNvPr id="26" name="TextBox 25"/>
          <p:cNvSpPr txBox="1"/>
          <p:nvPr/>
        </p:nvSpPr>
        <p:spPr>
          <a:xfrm>
            <a:off x="5850674" y="3343715"/>
            <a:ext cx="1793975" cy="600164"/>
          </a:xfrm>
          <a:prstGeom prst="rect">
            <a:avLst/>
          </a:prstGeom>
          <a:solidFill>
            <a:srgbClr val="1E5D85"/>
          </a:solidFill>
        </p:spPr>
        <p:txBody>
          <a:bodyPr wrap="square" rtlCol="0">
            <a:spAutoFit/>
          </a:bodyPr>
          <a:lstStyle/>
          <a:p>
            <a:r>
              <a:rPr lang="en-US" sz="1100" b="1" dirty="0">
                <a:solidFill>
                  <a:srgbClr val="FFFFFF"/>
                </a:solidFill>
                <a:latin typeface="Arial"/>
                <a:cs typeface="Arial"/>
              </a:rPr>
              <a:t>Indicator 2:</a:t>
            </a:r>
          </a:p>
          <a:p>
            <a:r>
              <a:rPr lang="en-US" sz="1100" b="1" dirty="0">
                <a:solidFill>
                  <a:srgbClr val="FFFFFF"/>
                </a:solidFill>
                <a:latin typeface="Arial"/>
                <a:cs typeface="Arial"/>
              </a:rPr>
              <a:t>PERSONAL </a:t>
            </a:r>
          </a:p>
          <a:p>
            <a:r>
              <a:rPr lang="en-US" sz="1100" b="1" dirty="0">
                <a:solidFill>
                  <a:srgbClr val="FFFFFF"/>
                </a:solidFill>
                <a:latin typeface="Arial"/>
                <a:cs typeface="Arial"/>
              </a:rPr>
              <a:t>SUPPORT</a:t>
            </a:r>
          </a:p>
        </p:txBody>
      </p:sp>
    </p:spTree>
    <p:extLst>
      <p:ext uri="{BB962C8B-B14F-4D97-AF65-F5344CB8AC3E}">
        <p14:creationId xmlns:p14="http://schemas.microsoft.com/office/powerpoint/2010/main" val="2381034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9512" y="406624"/>
            <a:ext cx="6469211" cy="646112"/>
          </a:xfrm>
        </p:spPr>
        <p:txBody>
          <a:bodyPr>
            <a:normAutofit/>
          </a:bodyPr>
          <a:lstStyle/>
          <a:p>
            <a:pPr marL="0" indent="0">
              <a:buNone/>
            </a:pPr>
            <a:r>
              <a:rPr lang="en-AU" sz="3000" dirty="0" smtClean="0">
                <a:solidFill>
                  <a:schemeClr val="bg1"/>
                </a:solidFill>
              </a:rPr>
              <a:t>OVERVIEW</a:t>
            </a:r>
            <a:endParaRPr lang="en-AU" sz="3000" dirty="0">
              <a:solidFill>
                <a:schemeClr val="bg1"/>
              </a:solidFill>
            </a:endParaRPr>
          </a:p>
        </p:txBody>
      </p:sp>
      <p:sp>
        <p:nvSpPr>
          <p:cNvPr id="4" name="Text Placeholder 3"/>
          <p:cNvSpPr>
            <a:spLocks noGrp="1"/>
          </p:cNvSpPr>
          <p:nvPr>
            <p:ph type="body" sz="quarter" idx="4294967295"/>
          </p:nvPr>
        </p:nvSpPr>
        <p:spPr>
          <a:xfrm>
            <a:off x="1115616" y="1855651"/>
            <a:ext cx="7184529" cy="3722762"/>
          </a:xfrm>
        </p:spPr>
        <p:txBody>
          <a:bodyPr>
            <a:normAutofit/>
          </a:bodyPr>
          <a:lstStyle/>
          <a:p>
            <a:pPr marL="457200" indent="-457200">
              <a:buClr>
                <a:srgbClr val="1E5D85"/>
              </a:buClr>
              <a:buFont typeface="+mj-lt"/>
              <a:buAutoNum type="arabicPeriod"/>
            </a:pPr>
            <a:r>
              <a:rPr lang="en-AU" sz="2400" dirty="0" smtClean="0">
                <a:solidFill>
                  <a:schemeClr val="tx1">
                    <a:lumMod val="95000"/>
                    <a:lumOff val="5000"/>
                  </a:schemeClr>
                </a:solidFill>
              </a:rPr>
              <a:t>Introduction</a:t>
            </a:r>
          </a:p>
          <a:p>
            <a:pPr marL="457200" indent="-457200">
              <a:buClr>
                <a:srgbClr val="1E5D85"/>
              </a:buClr>
              <a:buFont typeface="+mj-lt"/>
              <a:buAutoNum type="arabicPeriod"/>
            </a:pPr>
            <a:r>
              <a:rPr lang="en-AU" sz="2400" dirty="0" smtClean="0">
                <a:solidFill>
                  <a:schemeClr val="tx1">
                    <a:lumMod val="95000"/>
                    <a:lumOff val="5000"/>
                  </a:schemeClr>
                </a:solidFill>
              </a:rPr>
              <a:t>What’s the problem? </a:t>
            </a:r>
            <a:endParaRPr lang="en-AU" sz="2400" dirty="0">
              <a:solidFill>
                <a:schemeClr val="tx1">
                  <a:lumMod val="95000"/>
                  <a:lumOff val="5000"/>
                </a:schemeClr>
              </a:solidFill>
            </a:endParaRPr>
          </a:p>
          <a:p>
            <a:pPr marL="457200" indent="-457200">
              <a:buClr>
                <a:srgbClr val="1E5D85"/>
              </a:buClr>
              <a:buFont typeface="+mj-lt"/>
              <a:buAutoNum type="arabicPeriod"/>
            </a:pPr>
            <a:r>
              <a:rPr lang="en-AU" sz="2400" dirty="0" smtClean="0">
                <a:solidFill>
                  <a:schemeClr val="tx1">
                    <a:lumMod val="95000"/>
                    <a:lumOff val="5000"/>
                  </a:schemeClr>
                </a:solidFill>
              </a:rPr>
              <a:t>Building from the ground up: t</a:t>
            </a:r>
            <a:r>
              <a:rPr lang="en-AU" altLang="en-US" sz="2400" dirty="0" smtClean="0">
                <a:solidFill>
                  <a:schemeClr val="tx1">
                    <a:lumMod val="95000"/>
                    <a:lumOff val="5000"/>
                  </a:schemeClr>
                </a:solidFill>
                <a:cs typeface="Arial" panose="020B0604020202020204" pitchFamily="34" charset="0"/>
              </a:rPr>
              <a:t>he </a:t>
            </a:r>
            <a:r>
              <a:rPr lang="en-AU" altLang="en-US" sz="2400" dirty="0">
                <a:solidFill>
                  <a:schemeClr val="tx1">
                    <a:lumMod val="95000"/>
                    <a:lumOff val="5000"/>
                  </a:schemeClr>
                </a:solidFill>
                <a:cs typeface="Arial" panose="020B0604020202020204" pitchFamily="34" charset="0"/>
              </a:rPr>
              <a:t>research underpinning the </a:t>
            </a:r>
            <a:r>
              <a:rPr lang="en-AU" altLang="en-US" sz="2400" dirty="0" smtClean="0">
                <a:solidFill>
                  <a:schemeClr val="tx1">
                    <a:lumMod val="95000"/>
                    <a:lumOff val="5000"/>
                  </a:schemeClr>
                </a:solidFill>
                <a:cs typeface="Arial" panose="020B0604020202020204" pitchFamily="34" charset="0"/>
              </a:rPr>
              <a:t>IDM</a:t>
            </a:r>
          </a:p>
          <a:p>
            <a:pPr marL="457200" indent="-457200">
              <a:buClr>
                <a:srgbClr val="1E5D85"/>
              </a:buClr>
              <a:buFont typeface="+mj-lt"/>
              <a:buAutoNum type="arabicPeriod"/>
            </a:pPr>
            <a:r>
              <a:rPr lang="en-AU" sz="2400" dirty="0" smtClean="0">
                <a:solidFill>
                  <a:schemeClr val="tx1">
                    <a:lumMod val="95000"/>
                    <a:lumOff val="5000"/>
                  </a:schemeClr>
                </a:solidFill>
              </a:rPr>
              <a:t>Features of the Individual Deprivation Measure</a:t>
            </a:r>
          </a:p>
          <a:p>
            <a:pPr marL="457200" indent="-457200">
              <a:buClr>
                <a:srgbClr val="1E5D85"/>
              </a:buClr>
              <a:buFont typeface="+mj-lt"/>
              <a:buAutoNum type="arabicPeriod"/>
            </a:pPr>
            <a:r>
              <a:rPr lang="en-AU" altLang="en-US" sz="2400" dirty="0" smtClean="0">
                <a:solidFill>
                  <a:schemeClr val="tx1">
                    <a:lumMod val="95000"/>
                    <a:lumOff val="5000"/>
                  </a:schemeClr>
                </a:solidFill>
                <a:cs typeface="Arial" panose="020B0604020202020204" pitchFamily="34" charset="0"/>
              </a:rPr>
              <a:t>Using the IDM in Fiji – what the data can tell us</a:t>
            </a:r>
          </a:p>
          <a:p>
            <a:pPr marL="457200" indent="-457200">
              <a:buClr>
                <a:srgbClr val="1E5D85"/>
              </a:buClr>
              <a:buFont typeface="+mj-lt"/>
              <a:buAutoNum type="arabicPeriod"/>
            </a:pPr>
            <a:r>
              <a:rPr lang="en-AU" altLang="en-US" sz="2400" dirty="0" smtClean="0">
                <a:cs typeface="Arial" panose="020B0604020202020204" pitchFamily="34" charset="0"/>
              </a:rPr>
              <a:t>Readying the IDM for global use</a:t>
            </a:r>
          </a:p>
          <a:p>
            <a:pPr marL="457200" indent="-457200">
              <a:buClr>
                <a:srgbClr val="1E5D85"/>
              </a:buClr>
              <a:buFont typeface="+mj-lt"/>
              <a:buAutoNum type="arabicPeriod"/>
            </a:pPr>
            <a:r>
              <a:rPr lang="en-AU" altLang="en-US" sz="2400" dirty="0" smtClean="0">
                <a:cs typeface="Arial" panose="020B0604020202020204" pitchFamily="34" charset="0"/>
              </a:rPr>
              <a:t>Questions, discussion</a:t>
            </a:r>
            <a:endParaRPr lang="en-AU" altLang="en-US" sz="2400" dirty="0">
              <a:cs typeface="Arial" panose="020B0604020202020204" pitchFamily="34" charset="0"/>
            </a:endParaRPr>
          </a:p>
        </p:txBody>
      </p:sp>
      <p:sp>
        <p:nvSpPr>
          <p:cNvPr id="35" name="Content Placeholder 2"/>
          <p:cNvSpPr txBox="1">
            <a:spLocks/>
          </p:cNvSpPr>
          <p:nvPr/>
        </p:nvSpPr>
        <p:spPr>
          <a:xfrm>
            <a:off x="107504" y="1340768"/>
            <a:ext cx="8856984"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smtClean="0"/>
          </a:p>
          <a:p>
            <a:endParaRPr lang="en-AU" dirty="0" smtClean="0"/>
          </a:p>
          <a:p>
            <a:endParaRPr lang="en-AU" dirty="0" smtClean="0"/>
          </a:p>
          <a:p>
            <a:pPr marL="0" indent="0">
              <a:buFont typeface="Arial" pitchFamily="34" charset="0"/>
              <a:buNone/>
            </a:pPr>
            <a:endParaRPr lang="en-AU" dirty="0" smtClean="0"/>
          </a:p>
        </p:txBody>
      </p:sp>
    </p:spTree>
    <p:extLst>
      <p:ext uri="{BB962C8B-B14F-4D97-AF65-F5344CB8AC3E}">
        <p14:creationId xmlns:p14="http://schemas.microsoft.com/office/powerpoint/2010/main" val="357814464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73064" cy="573751"/>
          </a:xfrm>
        </p:spPr>
        <p:txBody>
          <a:bodyPr>
            <a:noAutofit/>
          </a:bodyPr>
          <a:lstStyle/>
          <a:p>
            <a:r>
              <a:rPr lang="en-US" sz="3000" dirty="0"/>
              <a:t>HOW IT WORKS</a:t>
            </a:r>
          </a:p>
        </p:txBody>
      </p:sp>
      <p:cxnSp>
        <p:nvCxnSpPr>
          <p:cNvPr id="77" name="Straight Connector 76"/>
          <p:cNvCxnSpPr/>
          <p:nvPr/>
        </p:nvCxnSpPr>
        <p:spPr>
          <a:xfrm>
            <a:off x="4345443" y="4529939"/>
            <a:ext cx="3478" cy="60169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2168348" y="1688543"/>
            <a:ext cx="4473991" cy="3178772"/>
            <a:chOff x="2336896" y="944984"/>
            <a:chExt cx="5781468" cy="5814775"/>
          </a:xfrm>
        </p:grpSpPr>
        <p:sp>
          <p:nvSpPr>
            <p:cNvPr id="79" name="Rectangle 78"/>
            <p:cNvSpPr/>
            <p:nvPr/>
          </p:nvSpPr>
          <p:spPr>
            <a:xfrm>
              <a:off x="2336896" y="944986"/>
              <a:ext cx="2822775" cy="1702247"/>
            </a:xfrm>
            <a:prstGeom prst="rect">
              <a:avLst/>
            </a:prstGeom>
            <a:solidFill>
              <a:srgbClr val="1E5A82"/>
            </a:solidFill>
            <a:ln w="19050">
              <a:solidFill>
                <a:srgbClr val="1D5E86"/>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0" name="Rectangle 79"/>
            <p:cNvSpPr/>
            <p:nvPr/>
          </p:nvSpPr>
          <p:spPr>
            <a:xfrm>
              <a:off x="2527788" y="1562344"/>
              <a:ext cx="2755898" cy="1013402"/>
            </a:xfrm>
            <a:prstGeom prst="rect">
              <a:avLst/>
            </a:prstGeom>
          </p:spPr>
          <p:txBody>
            <a:bodyPr wrap="square">
              <a:spAutoFit/>
            </a:bodyPr>
            <a:lstStyle/>
            <a:p>
              <a:r>
                <a:rPr lang="en-AU" sz="1200" b="1" dirty="0">
                  <a:solidFill>
                    <a:srgbClr val="FFFFFF"/>
                  </a:solidFill>
                  <a:latin typeface="Arial" panose="020B0604020202020204" pitchFamily="34" charset="0"/>
                  <a:ea typeface="ＭＳ 明朝"/>
                  <a:cs typeface="Arial" panose="020B0604020202020204" pitchFamily="34" charset="0"/>
                </a:rPr>
                <a:t>OVERALL IDM SCORE </a:t>
              </a:r>
              <a:endParaRPr lang="en-AU" sz="1200" dirty="0">
                <a:latin typeface="Arial" panose="020B0604020202020204" pitchFamily="34" charset="0"/>
                <a:ea typeface="ＭＳ 明朝"/>
                <a:cs typeface="Arial" panose="020B0604020202020204" pitchFamily="34" charset="0"/>
              </a:endParaRPr>
            </a:p>
            <a:p>
              <a:r>
                <a:rPr lang="en-AU" b="1" dirty="0">
                  <a:solidFill>
                    <a:srgbClr val="FFFFFF"/>
                  </a:solidFill>
                  <a:latin typeface="Arial"/>
                  <a:ea typeface="ＭＳ 明朝"/>
                  <a:cs typeface="Times New Roman"/>
                </a:rPr>
                <a:t> </a:t>
              </a:r>
              <a:endParaRPr lang="en-AU" sz="1600" dirty="0">
                <a:latin typeface="Cambria"/>
                <a:ea typeface="ＭＳ 明朝"/>
                <a:cs typeface="Times New Roman"/>
              </a:endParaRPr>
            </a:p>
          </p:txBody>
        </p:sp>
        <p:sp>
          <p:nvSpPr>
            <p:cNvPr id="81" name="TextBox 80"/>
            <p:cNvSpPr txBox="1"/>
            <p:nvPr/>
          </p:nvSpPr>
          <p:spPr>
            <a:xfrm>
              <a:off x="5183663" y="944984"/>
              <a:ext cx="2934701" cy="1689003"/>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US" sz="900" b="1" dirty="0">
                  <a:solidFill>
                    <a:srgbClr val="1E5A82"/>
                  </a:solidFill>
                  <a:latin typeface="Arial" panose="020B0604020202020204" pitchFamily="34" charset="0"/>
                  <a:cs typeface="Arial" panose="020B0604020202020204" pitchFamily="34" charset="0"/>
                </a:rPr>
                <a:t>OVER 90 = NOT DEPRIVED </a:t>
              </a:r>
            </a:p>
            <a:p>
              <a:pPr>
                <a:lnSpc>
                  <a:spcPct val="120000"/>
                </a:lnSpc>
              </a:pPr>
              <a:r>
                <a:rPr lang="en-US" sz="900" b="1" dirty="0">
                  <a:solidFill>
                    <a:srgbClr val="1E5A82"/>
                  </a:solidFill>
                  <a:latin typeface="Arial" panose="020B0604020202020204" pitchFamily="34" charset="0"/>
                  <a:cs typeface="Arial" panose="020B0604020202020204" pitchFamily="34" charset="0"/>
                </a:rPr>
                <a:t>80-89.99 = SOMEWHAT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70-79.99 = DEPRIVED</a:t>
              </a:r>
              <a:endParaRPr lang="en-AU" sz="900" b="1" dirty="0">
                <a:solidFill>
                  <a:srgbClr val="1E5A82"/>
                </a:solidFill>
                <a:latin typeface="Arial" panose="020B0604020202020204" pitchFamily="34" charset="0"/>
                <a:ea typeface="ＭＳ 明朝"/>
                <a:cs typeface="Arial" panose="020B0604020202020204" pitchFamily="34" charset="0"/>
              </a:endParaRPr>
            </a:p>
            <a:p>
              <a:pPr>
                <a:lnSpc>
                  <a:spcPct val="120000"/>
                </a:lnSpc>
              </a:pPr>
              <a:r>
                <a:rPr lang="en-US" sz="900" b="1" dirty="0">
                  <a:solidFill>
                    <a:srgbClr val="1E5A82"/>
                  </a:solidFill>
                  <a:latin typeface="Arial" panose="020B0604020202020204" pitchFamily="34" charset="0"/>
                  <a:cs typeface="Arial" panose="020B0604020202020204" pitchFamily="34" charset="0"/>
                </a:rPr>
                <a:t>60-69.99 = VERY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BELOW 60 = EXTREMELY DEPRIVED  </a:t>
              </a:r>
            </a:p>
          </p:txBody>
        </p:sp>
        <p:sp>
          <p:nvSpPr>
            <p:cNvPr id="82" name="Right Brace 81"/>
            <p:cNvSpPr/>
            <p:nvPr/>
          </p:nvSpPr>
          <p:spPr>
            <a:xfrm rot="16200000">
              <a:off x="5061942" y="129053"/>
              <a:ext cx="202701" cy="5352766"/>
            </a:xfrm>
            <a:prstGeom prst="rightBrace">
              <a:avLst>
                <a:gd name="adj1" fmla="val 157106"/>
                <a:gd name="adj2" fmla="val 51497"/>
              </a:avLst>
            </a:prstGeom>
            <a:ln>
              <a:solidFill>
                <a:srgbClr val="1E5A8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8929" y="2954125"/>
              <a:ext cx="5361894" cy="380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4" name="Straight Connector 83"/>
          <p:cNvCxnSpPr/>
          <p:nvPr/>
        </p:nvCxnSpPr>
        <p:spPr>
          <a:xfrm>
            <a:off x="2557015" y="4962738"/>
            <a:ext cx="0" cy="215485"/>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099343" y="5082188"/>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86" name="TextBox 85"/>
          <p:cNvSpPr txBox="1"/>
          <p:nvPr/>
        </p:nvSpPr>
        <p:spPr>
          <a:xfrm>
            <a:off x="2151094" y="5084166"/>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cxnSp>
        <p:nvCxnSpPr>
          <p:cNvPr id="87" name="Straight Connector 86"/>
          <p:cNvCxnSpPr/>
          <p:nvPr/>
        </p:nvCxnSpPr>
        <p:spPr>
          <a:xfrm>
            <a:off x="6071613" y="4957286"/>
            <a:ext cx="1351" cy="23460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2541080" y="4967887"/>
            <a:ext cx="3533234" cy="0"/>
          </a:xfrm>
          <a:prstGeom prst="line">
            <a:avLst/>
          </a:prstGeom>
          <a:ln>
            <a:solidFill>
              <a:srgbClr val="1D5E86"/>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2082091" y="552640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90" name="TextBox 89"/>
          <p:cNvSpPr txBox="1"/>
          <p:nvPr/>
        </p:nvSpPr>
        <p:spPr>
          <a:xfrm>
            <a:off x="2168346" y="558982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91" name="TextBox 90"/>
          <p:cNvSpPr txBox="1"/>
          <p:nvPr/>
        </p:nvSpPr>
        <p:spPr>
          <a:xfrm>
            <a:off x="2082091" y="5958455"/>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92" name="TextBox 91"/>
          <p:cNvSpPr txBox="1"/>
          <p:nvPr/>
        </p:nvSpPr>
        <p:spPr>
          <a:xfrm>
            <a:off x="2168346" y="6021868"/>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93" name="TextBox 92"/>
          <p:cNvSpPr txBox="1"/>
          <p:nvPr/>
        </p:nvSpPr>
        <p:spPr>
          <a:xfrm>
            <a:off x="3879145" y="5116261"/>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94" name="TextBox 93"/>
          <p:cNvSpPr txBox="1"/>
          <p:nvPr/>
        </p:nvSpPr>
        <p:spPr>
          <a:xfrm>
            <a:off x="3930896" y="5118239"/>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sp>
        <p:nvSpPr>
          <p:cNvPr id="95" name="TextBox 94"/>
          <p:cNvSpPr txBox="1"/>
          <p:nvPr/>
        </p:nvSpPr>
        <p:spPr>
          <a:xfrm>
            <a:off x="3861893" y="552640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96" name="TextBox 95"/>
          <p:cNvSpPr txBox="1"/>
          <p:nvPr/>
        </p:nvSpPr>
        <p:spPr>
          <a:xfrm>
            <a:off x="3948148" y="558982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97" name="TextBox 96"/>
          <p:cNvSpPr txBox="1"/>
          <p:nvPr/>
        </p:nvSpPr>
        <p:spPr>
          <a:xfrm>
            <a:off x="3861893" y="5958455"/>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98" name="TextBox 97"/>
          <p:cNvSpPr txBox="1"/>
          <p:nvPr/>
        </p:nvSpPr>
        <p:spPr>
          <a:xfrm>
            <a:off x="3930896" y="6021868"/>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99" name="TextBox 98"/>
          <p:cNvSpPr txBox="1"/>
          <p:nvPr/>
        </p:nvSpPr>
        <p:spPr>
          <a:xfrm>
            <a:off x="5588062" y="5094359"/>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00" name="TextBox 99"/>
          <p:cNvSpPr txBox="1"/>
          <p:nvPr/>
        </p:nvSpPr>
        <p:spPr>
          <a:xfrm>
            <a:off x="5639813" y="5112946"/>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sp>
        <p:nvSpPr>
          <p:cNvPr id="101" name="TextBox 100"/>
          <p:cNvSpPr txBox="1"/>
          <p:nvPr/>
        </p:nvSpPr>
        <p:spPr>
          <a:xfrm>
            <a:off x="5570810" y="552640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02" name="TextBox 101"/>
          <p:cNvSpPr txBox="1"/>
          <p:nvPr/>
        </p:nvSpPr>
        <p:spPr>
          <a:xfrm>
            <a:off x="5657065" y="558982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103" name="TextBox 102"/>
          <p:cNvSpPr txBox="1"/>
          <p:nvPr/>
        </p:nvSpPr>
        <p:spPr>
          <a:xfrm>
            <a:off x="5570810" y="5958455"/>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04" name="TextBox 103"/>
          <p:cNvSpPr txBox="1"/>
          <p:nvPr/>
        </p:nvSpPr>
        <p:spPr>
          <a:xfrm>
            <a:off x="5639813" y="6021868"/>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cxnSp>
        <p:nvCxnSpPr>
          <p:cNvPr id="105" name="Straight Connector 104"/>
          <p:cNvCxnSpPr/>
          <p:nvPr/>
        </p:nvCxnSpPr>
        <p:spPr>
          <a:xfrm>
            <a:off x="2717354" y="3288995"/>
            <a:ext cx="533114" cy="102951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819551" y="3775708"/>
            <a:ext cx="440998" cy="859303"/>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3250469" y="3243221"/>
            <a:ext cx="5693" cy="312952"/>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710029" y="2905547"/>
            <a:ext cx="419773" cy="72851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3685920" y="3303249"/>
            <a:ext cx="595678" cy="1047701"/>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405419" y="3215533"/>
            <a:ext cx="503292" cy="560175"/>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4519112" y="3893748"/>
            <a:ext cx="1561126" cy="712728"/>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87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99592" y="4954745"/>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2" name="Title 1"/>
          <p:cNvSpPr>
            <a:spLocks noGrp="1"/>
          </p:cNvSpPr>
          <p:nvPr>
            <p:ph type="title"/>
          </p:nvPr>
        </p:nvSpPr>
        <p:spPr>
          <a:xfrm>
            <a:off x="323528" y="406977"/>
            <a:ext cx="8773064" cy="573751"/>
          </a:xfrm>
        </p:spPr>
        <p:txBody>
          <a:bodyPr>
            <a:noAutofit/>
          </a:bodyPr>
          <a:lstStyle/>
          <a:p>
            <a:r>
              <a:rPr lang="en-US" sz="3000" dirty="0" smtClean="0"/>
              <a:t>LEVELS OF ANALYSIS</a:t>
            </a:r>
            <a:endParaRPr lang="en-US" sz="3000" dirty="0"/>
          </a:p>
        </p:txBody>
      </p:sp>
      <p:sp>
        <p:nvSpPr>
          <p:cNvPr id="25" name="TextBox 24"/>
          <p:cNvSpPr txBox="1"/>
          <p:nvPr/>
        </p:nvSpPr>
        <p:spPr>
          <a:xfrm>
            <a:off x="5749000" y="1556792"/>
            <a:ext cx="3071472" cy="1588127"/>
          </a:xfrm>
          <a:prstGeom prst="rect">
            <a:avLst/>
          </a:prstGeom>
          <a:ln>
            <a:solidFill>
              <a:srgbClr val="92D050"/>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chemeClr val="tx1"/>
                </a:solidFill>
                <a:latin typeface="Arial"/>
                <a:cs typeface="Arial"/>
              </a:rPr>
              <a:t>LEVEL OF ANALYSIS</a:t>
            </a:r>
          </a:p>
          <a:p>
            <a:pPr algn="ctr">
              <a:lnSpc>
                <a:spcPct val="90000"/>
              </a:lnSpc>
            </a:pPr>
            <a:endParaRPr lang="en-AU" sz="900" b="1" dirty="0">
              <a:solidFill>
                <a:schemeClr val="tx1"/>
              </a:solidFill>
              <a:latin typeface="Arial"/>
              <a:cs typeface="Arial"/>
            </a:endParaRPr>
          </a:p>
          <a:p>
            <a:pPr>
              <a:lnSpc>
                <a:spcPct val="150000"/>
              </a:lnSpc>
            </a:pPr>
            <a:r>
              <a:rPr lang="en-AU" sz="900" b="1" dirty="0">
                <a:solidFill>
                  <a:schemeClr val="tx1"/>
                </a:solidFill>
                <a:latin typeface="Arial"/>
                <a:cs typeface="Arial"/>
              </a:rPr>
              <a:t>NATION</a:t>
            </a:r>
          </a:p>
          <a:p>
            <a:pPr>
              <a:lnSpc>
                <a:spcPct val="150000"/>
              </a:lnSpc>
            </a:pPr>
            <a:r>
              <a:rPr lang="en-AU" sz="900" b="1" dirty="0">
                <a:solidFill>
                  <a:schemeClr val="tx1"/>
                </a:solidFill>
                <a:latin typeface="Arial"/>
                <a:cs typeface="Arial"/>
              </a:rPr>
              <a:t>REGION</a:t>
            </a:r>
          </a:p>
          <a:p>
            <a:pPr>
              <a:lnSpc>
                <a:spcPct val="150000"/>
              </a:lnSpc>
            </a:pPr>
            <a:r>
              <a:rPr lang="en-AU" sz="900" b="1" dirty="0">
                <a:solidFill>
                  <a:schemeClr val="tx1"/>
                </a:solidFill>
                <a:latin typeface="Arial"/>
                <a:cs typeface="Arial"/>
              </a:rPr>
              <a:t>TIKINA</a:t>
            </a:r>
          </a:p>
          <a:p>
            <a:pPr>
              <a:lnSpc>
                <a:spcPct val="150000"/>
              </a:lnSpc>
            </a:pPr>
            <a:r>
              <a:rPr lang="en-AU" sz="900" b="1" dirty="0">
                <a:solidFill>
                  <a:schemeClr val="tx1"/>
                </a:solidFill>
                <a:latin typeface="Arial"/>
                <a:cs typeface="Arial"/>
              </a:rPr>
              <a:t>SETTLEMENT TYPE</a:t>
            </a:r>
          </a:p>
          <a:p>
            <a:pPr>
              <a:lnSpc>
                <a:spcPct val="150000"/>
              </a:lnSpc>
            </a:pPr>
            <a:r>
              <a:rPr lang="en-AU" sz="900" b="1" dirty="0">
                <a:solidFill>
                  <a:schemeClr val="tx1"/>
                </a:solidFill>
                <a:latin typeface="Arial"/>
                <a:cs typeface="Arial"/>
              </a:rPr>
              <a:t>HOUSEHOLD</a:t>
            </a:r>
          </a:p>
          <a:p>
            <a:pPr>
              <a:lnSpc>
                <a:spcPct val="150000"/>
              </a:lnSpc>
            </a:pPr>
            <a:r>
              <a:rPr lang="en-AU" sz="900" b="1" dirty="0">
                <a:solidFill>
                  <a:schemeClr val="tx1"/>
                </a:solidFill>
                <a:latin typeface="Arial"/>
                <a:cs typeface="Arial"/>
              </a:rPr>
              <a:t>INDIVIDUAL</a:t>
            </a:r>
          </a:p>
        </p:txBody>
      </p:sp>
      <p:cxnSp>
        <p:nvCxnSpPr>
          <p:cNvPr id="80" name="Straight Connector 79"/>
          <p:cNvCxnSpPr/>
          <p:nvPr/>
        </p:nvCxnSpPr>
        <p:spPr>
          <a:xfrm>
            <a:off x="3126976" y="4402496"/>
            <a:ext cx="3478" cy="60169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967133" y="1561100"/>
            <a:ext cx="4456739" cy="3178772"/>
            <a:chOff x="2359190" y="944984"/>
            <a:chExt cx="5759174" cy="5814775"/>
          </a:xfrm>
        </p:grpSpPr>
        <p:sp>
          <p:nvSpPr>
            <p:cNvPr id="82" name="Rectangle 81"/>
            <p:cNvSpPr/>
            <p:nvPr/>
          </p:nvSpPr>
          <p:spPr>
            <a:xfrm>
              <a:off x="2359190" y="944986"/>
              <a:ext cx="2822774" cy="1702247"/>
            </a:xfrm>
            <a:prstGeom prst="rect">
              <a:avLst/>
            </a:prstGeom>
            <a:solidFill>
              <a:srgbClr val="1E5A82"/>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3" name="Rectangle 82"/>
            <p:cNvSpPr/>
            <p:nvPr/>
          </p:nvSpPr>
          <p:spPr>
            <a:xfrm>
              <a:off x="2527788" y="1562344"/>
              <a:ext cx="2755898" cy="1013402"/>
            </a:xfrm>
            <a:prstGeom prst="rect">
              <a:avLst/>
            </a:prstGeom>
          </p:spPr>
          <p:txBody>
            <a:bodyPr wrap="square">
              <a:spAutoFit/>
            </a:bodyPr>
            <a:lstStyle/>
            <a:p>
              <a:r>
                <a:rPr lang="en-AU" sz="1200" b="1" dirty="0">
                  <a:solidFill>
                    <a:srgbClr val="FFFFFF"/>
                  </a:solidFill>
                  <a:latin typeface="Arial" panose="020B0604020202020204" pitchFamily="34" charset="0"/>
                  <a:ea typeface="ＭＳ 明朝"/>
                  <a:cs typeface="Arial" panose="020B0604020202020204" pitchFamily="34" charset="0"/>
                </a:rPr>
                <a:t>OVERALL IDM SCORE </a:t>
              </a:r>
              <a:endParaRPr lang="en-AU" sz="1200" dirty="0">
                <a:latin typeface="Arial" panose="020B0604020202020204" pitchFamily="34" charset="0"/>
                <a:ea typeface="ＭＳ 明朝"/>
                <a:cs typeface="Arial" panose="020B0604020202020204" pitchFamily="34" charset="0"/>
              </a:endParaRPr>
            </a:p>
            <a:p>
              <a:r>
                <a:rPr lang="en-AU" b="1" dirty="0">
                  <a:solidFill>
                    <a:srgbClr val="FFFFFF"/>
                  </a:solidFill>
                  <a:latin typeface="Arial"/>
                  <a:ea typeface="ＭＳ 明朝"/>
                  <a:cs typeface="Times New Roman"/>
                </a:rPr>
                <a:t> </a:t>
              </a:r>
              <a:endParaRPr lang="en-AU" sz="1600" dirty="0">
                <a:latin typeface="Cambria"/>
                <a:ea typeface="ＭＳ 明朝"/>
                <a:cs typeface="Times New Roman"/>
              </a:endParaRPr>
            </a:p>
          </p:txBody>
        </p:sp>
        <p:sp>
          <p:nvSpPr>
            <p:cNvPr id="84" name="TextBox 83"/>
            <p:cNvSpPr txBox="1"/>
            <p:nvPr/>
          </p:nvSpPr>
          <p:spPr>
            <a:xfrm>
              <a:off x="5183664" y="944984"/>
              <a:ext cx="2934700" cy="1689003"/>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US" sz="900" b="1" dirty="0">
                  <a:solidFill>
                    <a:srgbClr val="1E5A82"/>
                  </a:solidFill>
                  <a:latin typeface="Arial" panose="020B0604020202020204" pitchFamily="34" charset="0"/>
                  <a:cs typeface="Arial" panose="020B0604020202020204" pitchFamily="34" charset="0"/>
                </a:rPr>
                <a:t>OVER 90 = NOT DEPRIVED </a:t>
              </a:r>
            </a:p>
            <a:p>
              <a:pPr>
                <a:lnSpc>
                  <a:spcPct val="120000"/>
                </a:lnSpc>
              </a:pPr>
              <a:r>
                <a:rPr lang="en-US" sz="900" b="1" dirty="0">
                  <a:solidFill>
                    <a:srgbClr val="1E5A82"/>
                  </a:solidFill>
                  <a:latin typeface="Arial" panose="020B0604020202020204" pitchFamily="34" charset="0"/>
                  <a:cs typeface="Arial" panose="020B0604020202020204" pitchFamily="34" charset="0"/>
                </a:rPr>
                <a:t>80-89.99 = SOMEWHAT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70-79.99 = DEPRIVED</a:t>
              </a:r>
              <a:endParaRPr lang="en-AU" sz="900" b="1" dirty="0">
                <a:solidFill>
                  <a:srgbClr val="1E5A82"/>
                </a:solidFill>
                <a:latin typeface="Arial" panose="020B0604020202020204" pitchFamily="34" charset="0"/>
                <a:ea typeface="ＭＳ 明朝"/>
                <a:cs typeface="Arial" panose="020B0604020202020204" pitchFamily="34" charset="0"/>
              </a:endParaRPr>
            </a:p>
            <a:p>
              <a:pPr>
                <a:lnSpc>
                  <a:spcPct val="120000"/>
                </a:lnSpc>
              </a:pPr>
              <a:r>
                <a:rPr lang="en-US" sz="900" b="1" dirty="0">
                  <a:solidFill>
                    <a:srgbClr val="1E5A82"/>
                  </a:solidFill>
                  <a:latin typeface="Arial" panose="020B0604020202020204" pitchFamily="34" charset="0"/>
                  <a:cs typeface="Arial" panose="020B0604020202020204" pitchFamily="34" charset="0"/>
                </a:rPr>
                <a:t>60-69.99 = VERY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BELOW 60 = EXTREMELY DEPRIVED  </a:t>
              </a:r>
            </a:p>
          </p:txBody>
        </p:sp>
        <p:sp>
          <p:nvSpPr>
            <p:cNvPr id="85" name="Right Brace 84"/>
            <p:cNvSpPr/>
            <p:nvPr/>
          </p:nvSpPr>
          <p:spPr>
            <a:xfrm rot="16200000">
              <a:off x="5061942" y="129053"/>
              <a:ext cx="202701" cy="5352766"/>
            </a:xfrm>
            <a:prstGeom prst="rightBrace">
              <a:avLst>
                <a:gd name="adj1" fmla="val 157106"/>
                <a:gd name="adj2" fmla="val 51497"/>
              </a:avLst>
            </a:prstGeom>
            <a:ln>
              <a:solidFill>
                <a:srgbClr val="1E5A8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8929" y="2954125"/>
              <a:ext cx="5361894" cy="380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7" name="Straight Connector 86"/>
          <p:cNvCxnSpPr/>
          <p:nvPr/>
        </p:nvCxnSpPr>
        <p:spPr>
          <a:xfrm>
            <a:off x="1338548" y="4835295"/>
            <a:ext cx="0" cy="215485"/>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853146" y="4829843"/>
            <a:ext cx="1351" cy="23460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1322613" y="4840444"/>
            <a:ext cx="3533234" cy="0"/>
          </a:xfrm>
          <a:prstGeom prst="line">
            <a:avLst/>
          </a:prstGeom>
          <a:ln>
            <a:solidFill>
              <a:srgbClr val="1D5E86"/>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75939" y="5454399"/>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33" name="TextBox 32"/>
          <p:cNvSpPr txBox="1"/>
          <p:nvPr/>
        </p:nvSpPr>
        <p:spPr>
          <a:xfrm>
            <a:off x="899592" y="5517232"/>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34" name="TextBox 33"/>
          <p:cNvSpPr txBox="1"/>
          <p:nvPr/>
        </p:nvSpPr>
        <p:spPr>
          <a:xfrm>
            <a:off x="863624" y="588644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35" name="TextBox 34"/>
          <p:cNvSpPr txBox="1"/>
          <p:nvPr/>
        </p:nvSpPr>
        <p:spPr>
          <a:xfrm>
            <a:off x="932627" y="594986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36" name="TextBox 35"/>
          <p:cNvSpPr txBox="1"/>
          <p:nvPr/>
        </p:nvSpPr>
        <p:spPr>
          <a:xfrm>
            <a:off x="2643426" y="4988818"/>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37" name="TextBox 36"/>
          <p:cNvSpPr txBox="1"/>
          <p:nvPr/>
        </p:nvSpPr>
        <p:spPr>
          <a:xfrm>
            <a:off x="2712429" y="4990796"/>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sp>
        <p:nvSpPr>
          <p:cNvPr id="38" name="TextBox 37"/>
          <p:cNvSpPr txBox="1"/>
          <p:nvPr/>
        </p:nvSpPr>
        <p:spPr>
          <a:xfrm>
            <a:off x="2643426" y="5454399"/>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39" name="TextBox 38"/>
          <p:cNvSpPr txBox="1"/>
          <p:nvPr/>
        </p:nvSpPr>
        <p:spPr>
          <a:xfrm>
            <a:off x="2729681" y="5517812"/>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40" name="TextBox 39"/>
          <p:cNvSpPr txBox="1"/>
          <p:nvPr/>
        </p:nvSpPr>
        <p:spPr>
          <a:xfrm>
            <a:off x="2643426" y="588644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41" name="TextBox 40"/>
          <p:cNvSpPr txBox="1"/>
          <p:nvPr/>
        </p:nvSpPr>
        <p:spPr>
          <a:xfrm>
            <a:off x="2712429" y="594986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42" name="TextBox 41"/>
          <p:cNvSpPr txBox="1"/>
          <p:nvPr/>
        </p:nvSpPr>
        <p:spPr>
          <a:xfrm>
            <a:off x="4352344" y="4983525"/>
            <a:ext cx="887748"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43" name="TextBox 42"/>
          <p:cNvSpPr txBox="1"/>
          <p:nvPr/>
        </p:nvSpPr>
        <p:spPr>
          <a:xfrm>
            <a:off x="4421346" y="4985503"/>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sp>
        <p:nvSpPr>
          <p:cNvPr id="49" name="TextBox 48"/>
          <p:cNvSpPr txBox="1"/>
          <p:nvPr/>
        </p:nvSpPr>
        <p:spPr>
          <a:xfrm>
            <a:off x="932627" y="5013756"/>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sp>
        <p:nvSpPr>
          <p:cNvPr id="44" name="TextBox 43"/>
          <p:cNvSpPr txBox="1"/>
          <p:nvPr/>
        </p:nvSpPr>
        <p:spPr>
          <a:xfrm>
            <a:off x="4352343" y="5454399"/>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45" name="TextBox 44"/>
          <p:cNvSpPr txBox="1"/>
          <p:nvPr/>
        </p:nvSpPr>
        <p:spPr>
          <a:xfrm>
            <a:off x="4442231" y="5517812"/>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
        <p:nvSpPr>
          <p:cNvPr id="46" name="TextBox 45"/>
          <p:cNvSpPr txBox="1"/>
          <p:nvPr/>
        </p:nvSpPr>
        <p:spPr>
          <a:xfrm>
            <a:off x="4355976" y="588644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47" name="TextBox 46"/>
          <p:cNvSpPr txBox="1"/>
          <p:nvPr/>
        </p:nvSpPr>
        <p:spPr>
          <a:xfrm>
            <a:off x="4424979" y="594986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spTree>
    <p:extLst>
      <p:ext uri="{BB962C8B-B14F-4D97-AF65-F5344CB8AC3E}">
        <p14:creationId xmlns:p14="http://schemas.microsoft.com/office/powerpoint/2010/main" val="415318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2" y="406977"/>
            <a:ext cx="8773064" cy="573751"/>
          </a:xfrm>
        </p:spPr>
        <p:txBody>
          <a:bodyPr>
            <a:noAutofit/>
          </a:bodyPr>
          <a:lstStyle/>
          <a:p>
            <a:r>
              <a:rPr lang="en-US" sz="3000" dirty="0" smtClean="0"/>
              <a:t>DISAGGREGATION</a:t>
            </a:r>
            <a:endParaRPr lang="en-US" sz="3000" dirty="0"/>
          </a:p>
        </p:txBody>
      </p:sp>
      <p:sp>
        <p:nvSpPr>
          <p:cNvPr id="26" name="TextBox 25"/>
          <p:cNvSpPr txBox="1"/>
          <p:nvPr/>
        </p:nvSpPr>
        <p:spPr>
          <a:xfrm>
            <a:off x="5749000" y="3212401"/>
            <a:ext cx="3071472" cy="1172629"/>
          </a:xfrm>
          <a:prstGeom prst="rect">
            <a:avLst/>
          </a:prstGeom>
          <a:ln>
            <a:solidFill>
              <a:srgbClr val="92D050"/>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chemeClr val="tx1"/>
                </a:solidFill>
                <a:latin typeface="Arial"/>
                <a:cs typeface="Arial"/>
              </a:rPr>
              <a:t>DISAGGREGATION</a:t>
            </a:r>
          </a:p>
          <a:p>
            <a:pPr>
              <a:lnSpc>
                <a:spcPct val="90000"/>
              </a:lnSpc>
            </a:pPr>
            <a:endParaRPr lang="en-AU" sz="900" b="1" dirty="0">
              <a:solidFill>
                <a:schemeClr val="tx1"/>
              </a:solidFill>
              <a:latin typeface="Arial"/>
              <a:cs typeface="Arial"/>
            </a:endParaRPr>
          </a:p>
          <a:p>
            <a:pPr>
              <a:lnSpc>
                <a:spcPct val="150000"/>
              </a:lnSpc>
            </a:pPr>
            <a:r>
              <a:rPr lang="en-AU" sz="900" b="1" dirty="0">
                <a:solidFill>
                  <a:schemeClr val="tx1"/>
                </a:solidFill>
                <a:latin typeface="Arial"/>
                <a:cs typeface="Arial"/>
              </a:rPr>
              <a:t>SEX </a:t>
            </a:r>
          </a:p>
          <a:p>
            <a:pPr>
              <a:lnSpc>
                <a:spcPct val="150000"/>
              </a:lnSpc>
            </a:pPr>
            <a:r>
              <a:rPr lang="en-AU" sz="900" b="1" dirty="0">
                <a:solidFill>
                  <a:schemeClr val="tx1"/>
                </a:solidFill>
                <a:latin typeface="Arial"/>
                <a:cs typeface="Arial"/>
              </a:rPr>
              <a:t>AGE</a:t>
            </a:r>
          </a:p>
          <a:p>
            <a:pPr>
              <a:lnSpc>
                <a:spcPct val="150000"/>
              </a:lnSpc>
            </a:pPr>
            <a:r>
              <a:rPr lang="en-AU" sz="900" b="1" dirty="0">
                <a:solidFill>
                  <a:schemeClr val="tx1"/>
                </a:solidFill>
                <a:latin typeface="Arial"/>
                <a:cs typeface="Arial"/>
              </a:rPr>
              <a:t>ETHNICITY </a:t>
            </a:r>
          </a:p>
          <a:p>
            <a:pPr>
              <a:lnSpc>
                <a:spcPct val="150000"/>
              </a:lnSpc>
            </a:pPr>
            <a:r>
              <a:rPr lang="en-AU" sz="900" b="1" dirty="0">
                <a:solidFill>
                  <a:schemeClr val="tx1"/>
                </a:solidFill>
                <a:latin typeface="Arial"/>
                <a:cs typeface="Arial"/>
              </a:rPr>
              <a:t>DISABILITY </a:t>
            </a:r>
          </a:p>
        </p:txBody>
      </p:sp>
      <p:cxnSp>
        <p:nvCxnSpPr>
          <p:cNvPr id="35" name="Straight Connector 34"/>
          <p:cNvCxnSpPr/>
          <p:nvPr/>
        </p:nvCxnSpPr>
        <p:spPr>
          <a:xfrm>
            <a:off x="3126976" y="4402496"/>
            <a:ext cx="3478" cy="60169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967133" y="1561100"/>
            <a:ext cx="4456739" cy="3178772"/>
            <a:chOff x="2359190" y="944984"/>
            <a:chExt cx="5759174" cy="5814775"/>
          </a:xfrm>
        </p:grpSpPr>
        <p:sp>
          <p:nvSpPr>
            <p:cNvPr id="38" name="Rectangle 37"/>
            <p:cNvSpPr/>
            <p:nvPr/>
          </p:nvSpPr>
          <p:spPr>
            <a:xfrm>
              <a:off x="2359190" y="944986"/>
              <a:ext cx="2822774" cy="1702247"/>
            </a:xfrm>
            <a:prstGeom prst="rect">
              <a:avLst/>
            </a:prstGeom>
            <a:solidFill>
              <a:srgbClr val="1E5A82"/>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9" name="Rectangle 38"/>
            <p:cNvSpPr/>
            <p:nvPr/>
          </p:nvSpPr>
          <p:spPr>
            <a:xfrm>
              <a:off x="2527788" y="1562344"/>
              <a:ext cx="2755898" cy="1013402"/>
            </a:xfrm>
            <a:prstGeom prst="rect">
              <a:avLst/>
            </a:prstGeom>
          </p:spPr>
          <p:txBody>
            <a:bodyPr wrap="square">
              <a:spAutoFit/>
            </a:bodyPr>
            <a:lstStyle/>
            <a:p>
              <a:r>
                <a:rPr lang="en-AU" sz="1200" b="1" dirty="0">
                  <a:solidFill>
                    <a:srgbClr val="FFFFFF"/>
                  </a:solidFill>
                  <a:latin typeface="Arial" panose="020B0604020202020204" pitchFamily="34" charset="0"/>
                  <a:ea typeface="ＭＳ 明朝"/>
                  <a:cs typeface="Arial" panose="020B0604020202020204" pitchFamily="34" charset="0"/>
                </a:rPr>
                <a:t>OVERALL IDM SCORE </a:t>
              </a:r>
              <a:endParaRPr lang="en-AU" sz="1200" dirty="0">
                <a:latin typeface="Arial" panose="020B0604020202020204" pitchFamily="34" charset="0"/>
                <a:ea typeface="ＭＳ 明朝"/>
                <a:cs typeface="Arial" panose="020B0604020202020204" pitchFamily="34" charset="0"/>
              </a:endParaRPr>
            </a:p>
            <a:p>
              <a:r>
                <a:rPr lang="en-AU" b="1" dirty="0">
                  <a:solidFill>
                    <a:srgbClr val="FFFFFF"/>
                  </a:solidFill>
                  <a:latin typeface="Arial"/>
                  <a:ea typeface="ＭＳ 明朝"/>
                  <a:cs typeface="Times New Roman"/>
                </a:rPr>
                <a:t> </a:t>
              </a:r>
              <a:endParaRPr lang="en-AU" sz="1600" dirty="0">
                <a:latin typeface="Cambria"/>
                <a:ea typeface="ＭＳ 明朝"/>
                <a:cs typeface="Times New Roman"/>
              </a:endParaRPr>
            </a:p>
          </p:txBody>
        </p:sp>
        <p:sp>
          <p:nvSpPr>
            <p:cNvPr id="40" name="TextBox 39"/>
            <p:cNvSpPr txBox="1"/>
            <p:nvPr/>
          </p:nvSpPr>
          <p:spPr>
            <a:xfrm>
              <a:off x="5183664" y="944984"/>
              <a:ext cx="2934700" cy="1689003"/>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US" sz="900" b="1" dirty="0">
                  <a:solidFill>
                    <a:srgbClr val="1E5A82"/>
                  </a:solidFill>
                  <a:latin typeface="Arial" panose="020B0604020202020204" pitchFamily="34" charset="0"/>
                  <a:cs typeface="Arial" panose="020B0604020202020204" pitchFamily="34" charset="0"/>
                </a:rPr>
                <a:t>OVER 90 = NOT DEPRIVED </a:t>
              </a:r>
            </a:p>
            <a:p>
              <a:pPr>
                <a:lnSpc>
                  <a:spcPct val="120000"/>
                </a:lnSpc>
              </a:pPr>
              <a:r>
                <a:rPr lang="en-US" sz="900" b="1" dirty="0">
                  <a:solidFill>
                    <a:srgbClr val="1E5A82"/>
                  </a:solidFill>
                  <a:latin typeface="Arial" panose="020B0604020202020204" pitchFamily="34" charset="0"/>
                  <a:cs typeface="Arial" panose="020B0604020202020204" pitchFamily="34" charset="0"/>
                </a:rPr>
                <a:t>80-89.99 = SOMEWHAT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70-79.99 = DEPRIVED</a:t>
              </a:r>
              <a:endParaRPr lang="en-AU" sz="900" b="1" dirty="0">
                <a:solidFill>
                  <a:srgbClr val="1E5A82"/>
                </a:solidFill>
                <a:latin typeface="Arial" panose="020B0604020202020204" pitchFamily="34" charset="0"/>
                <a:ea typeface="ＭＳ 明朝"/>
                <a:cs typeface="Arial" panose="020B0604020202020204" pitchFamily="34" charset="0"/>
              </a:endParaRPr>
            </a:p>
            <a:p>
              <a:pPr>
                <a:lnSpc>
                  <a:spcPct val="120000"/>
                </a:lnSpc>
              </a:pPr>
              <a:r>
                <a:rPr lang="en-US" sz="900" b="1" dirty="0">
                  <a:solidFill>
                    <a:srgbClr val="1E5A82"/>
                  </a:solidFill>
                  <a:latin typeface="Arial" panose="020B0604020202020204" pitchFamily="34" charset="0"/>
                  <a:cs typeface="Arial" panose="020B0604020202020204" pitchFamily="34" charset="0"/>
                </a:rPr>
                <a:t>60-69.99 = VERY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BELOW 60 = EXTREMELY DEPRIVED  </a:t>
              </a:r>
            </a:p>
          </p:txBody>
        </p:sp>
        <p:sp>
          <p:nvSpPr>
            <p:cNvPr id="41" name="Right Brace 40"/>
            <p:cNvSpPr/>
            <p:nvPr/>
          </p:nvSpPr>
          <p:spPr>
            <a:xfrm rot="16200000">
              <a:off x="5061942" y="129053"/>
              <a:ext cx="202701" cy="5352766"/>
            </a:xfrm>
            <a:prstGeom prst="rightBrace">
              <a:avLst>
                <a:gd name="adj1" fmla="val 157106"/>
                <a:gd name="adj2" fmla="val 51497"/>
              </a:avLst>
            </a:prstGeom>
            <a:ln>
              <a:solidFill>
                <a:srgbClr val="1E5A8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8929" y="2954125"/>
              <a:ext cx="5361894" cy="380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3" name="Straight Connector 42"/>
          <p:cNvCxnSpPr/>
          <p:nvPr/>
        </p:nvCxnSpPr>
        <p:spPr>
          <a:xfrm>
            <a:off x="1338548" y="4835295"/>
            <a:ext cx="0" cy="215485"/>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863624" y="4954745"/>
            <a:ext cx="915349" cy="350865"/>
            <a:chOff x="863624" y="4954745"/>
            <a:chExt cx="915349" cy="350865"/>
          </a:xfrm>
        </p:grpSpPr>
        <p:sp>
          <p:nvSpPr>
            <p:cNvPr id="44" name="TextBox 43"/>
            <p:cNvSpPr txBox="1"/>
            <p:nvPr/>
          </p:nvSpPr>
          <p:spPr>
            <a:xfrm>
              <a:off x="863624" y="4954745"/>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48" name="TextBox 47"/>
            <p:cNvSpPr txBox="1"/>
            <p:nvPr/>
          </p:nvSpPr>
          <p:spPr>
            <a:xfrm>
              <a:off x="932627" y="4956723"/>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grpSp>
      <p:cxnSp>
        <p:nvCxnSpPr>
          <p:cNvPr id="49" name="Straight Connector 48"/>
          <p:cNvCxnSpPr/>
          <p:nvPr/>
        </p:nvCxnSpPr>
        <p:spPr>
          <a:xfrm>
            <a:off x="4853146" y="4829843"/>
            <a:ext cx="1351" cy="23460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22613" y="4840444"/>
            <a:ext cx="3533234" cy="0"/>
          </a:xfrm>
          <a:prstGeom prst="line">
            <a:avLst/>
          </a:prstGeom>
          <a:ln>
            <a:solidFill>
              <a:srgbClr val="1D5E86"/>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863624" y="5454399"/>
            <a:ext cx="932601" cy="350865"/>
            <a:chOff x="863624" y="5382391"/>
            <a:chExt cx="932601" cy="350865"/>
          </a:xfrm>
        </p:grpSpPr>
        <p:sp>
          <p:nvSpPr>
            <p:cNvPr id="51" name="TextBox 50"/>
            <p:cNvSpPr txBox="1"/>
            <p:nvPr/>
          </p:nvSpPr>
          <p:spPr>
            <a:xfrm>
              <a:off x="863624" y="5382391"/>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2" name="TextBox 51"/>
            <p:cNvSpPr txBox="1"/>
            <p:nvPr/>
          </p:nvSpPr>
          <p:spPr>
            <a:xfrm>
              <a:off x="949879" y="5445804"/>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6" name="Group 5"/>
          <p:cNvGrpSpPr/>
          <p:nvPr/>
        </p:nvGrpSpPr>
        <p:grpSpPr>
          <a:xfrm>
            <a:off x="863624" y="5949860"/>
            <a:ext cx="915349" cy="359460"/>
            <a:chOff x="863624" y="5949860"/>
            <a:chExt cx="915349" cy="359460"/>
          </a:xfrm>
        </p:grpSpPr>
        <p:sp>
          <p:nvSpPr>
            <p:cNvPr id="53" name="TextBox 52"/>
            <p:cNvSpPr txBox="1"/>
            <p:nvPr/>
          </p:nvSpPr>
          <p:spPr>
            <a:xfrm>
              <a:off x="863624" y="5958455"/>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4" name="TextBox 53"/>
            <p:cNvSpPr txBox="1"/>
            <p:nvPr/>
          </p:nvSpPr>
          <p:spPr>
            <a:xfrm>
              <a:off x="932627" y="5949860"/>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12" name="Group 11"/>
          <p:cNvGrpSpPr/>
          <p:nvPr/>
        </p:nvGrpSpPr>
        <p:grpSpPr>
          <a:xfrm>
            <a:off x="2643426" y="4988818"/>
            <a:ext cx="915349" cy="350865"/>
            <a:chOff x="2643426" y="4988818"/>
            <a:chExt cx="915349" cy="350865"/>
          </a:xfrm>
        </p:grpSpPr>
        <p:sp>
          <p:nvSpPr>
            <p:cNvPr id="55" name="TextBox 54"/>
            <p:cNvSpPr txBox="1"/>
            <p:nvPr/>
          </p:nvSpPr>
          <p:spPr>
            <a:xfrm>
              <a:off x="2643426" y="4988818"/>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6" name="TextBox 55"/>
            <p:cNvSpPr txBox="1"/>
            <p:nvPr/>
          </p:nvSpPr>
          <p:spPr>
            <a:xfrm>
              <a:off x="2712429" y="4990796"/>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grpSp>
      <p:grpSp>
        <p:nvGrpSpPr>
          <p:cNvPr id="5" name="Group 4"/>
          <p:cNvGrpSpPr/>
          <p:nvPr/>
        </p:nvGrpSpPr>
        <p:grpSpPr>
          <a:xfrm>
            <a:off x="2643426" y="5454399"/>
            <a:ext cx="932601" cy="350865"/>
            <a:chOff x="2643426" y="5263887"/>
            <a:chExt cx="932601" cy="350865"/>
          </a:xfrm>
        </p:grpSpPr>
        <p:sp>
          <p:nvSpPr>
            <p:cNvPr id="57" name="TextBox 56"/>
            <p:cNvSpPr txBox="1"/>
            <p:nvPr/>
          </p:nvSpPr>
          <p:spPr>
            <a:xfrm>
              <a:off x="2643426" y="5263887"/>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8" name="TextBox 57"/>
            <p:cNvSpPr txBox="1"/>
            <p:nvPr/>
          </p:nvSpPr>
          <p:spPr>
            <a:xfrm>
              <a:off x="2729681" y="5265865"/>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4" name="Group 3"/>
          <p:cNvGrpSpPr/>
          <p:nvPr/>
        </p:nvGrpSpPr>
        <p:grpSpPr>
          <a:xfrm>
            <a:off x="2643426" y="5958455"/>
            <a:ext cx="915349" cy="350865"/>
            <a:chOff x="2643426" y="5539106"/>
            <a:chExt cx="915349" cy="350865"/>
          </a:xfrm>
        </p:grpSpPr>
        <p:sp>
          <p:nvSpPr>
            <p:cNvPr id="59" name="TextBox 58"/>
            <p:cNvSpPr txBox="1"/>
            <p:nvPr/>
          </p:nvSpPr>
          <p:spPr>
            <a:xfrm>
              <a:off x="2643426" y="5539106"/>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0" name="TextBox 59"/>
            <p:cNvSpPr txBox="1"/>
            <p:nvPr/>
          </p:nvSpPr>
          <p:spPr>
            <a:xfrm>
              <a:off x="2712429" y="5541084"/>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11" name="Group 10"/>
          <p:cNvGrpSpPr/>
          <p:nvPr/>
        </p:nvGrpSpPr>
        <p:grpSpPr>
          <a:xfrm>
            <a:off x="4352344" y="4983525"/>
            <a:ext cx="915348" cy="350865"/>
            <a:chOff x="4352344" y="4983525"/>
            <a:chExt cx="915348" cy="350865"/>
          </a:xfrm>
        </p:grpSpPr>
        <p:sp>
          <p:nvSpPr>
            <p:cNvPr id="61" name="TextBox 60"/>
            <p:cNvSpPr txBox="1"/>
            <p:nvPr/>
          </p:nvSpPr>
          <p:spPr>
            <a:xfrm>
              <a:off x="4352344" y="4983525"/>
              <a:ext cx="887748"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2" name="TextBox 61"/>
            <p:cNvSpPr txBox="1"/>
            <p:nvPr/>
          </p:nvSpPr>
          <p:spPr>
            <a:xfrm>
              <a:off x="4421346" y="4985503"/>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grpSp>
      <p:grpSp>
        <p:nvGrpSpPr>
          <p:cNvPr id="10" name="Group 9"/>
          <p:cNvGrpSpPr/>
          <p:nvPr/>
        </p:nvGrpSpPr>
        <p:grpSpPr>
          <a:xfrm>
            <a:off x="4352343" y="5454399"/>
            <a:ext cx="936234" cy="350865"/>
            <a:chOff x="4352343" y="5454399"/>
            <a:chExt cx="936234" cy="350865"/>
          </a:xfrm>
        </p:grpSpPr>
        <p:sp>
          <p:nvSpPr>
            <p:cNvPr id="63" name="TextBox 62"/>
            <p:cNvSpPr txBox="1"/>
            <p:nvPr/>
          </p:nvSpPr>
          <p:spPr>
            <a:xfrm>
              <a:off x="4352343" y="5454399"/>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4" name="TextBox 63"/>
            <p:cNvSpPr txBox="1"/>
            <p:nvPr/>
          </p:nvSpPr>
          <p:spPr>
            <a:xfrm>
              <a:off x="4442231" y="5517812"/>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7" name="Group 6"/>
          <p:cNvGrpSpPr/>
          <p:nvPr/>
        </p:nvGrpSpPr>
        <p:grpSpPr>
          <a:xfrm>
            <a:off x="4355976" y="5958455"/>
            <a:ext cx="915349" cy="350865"/>
            <a:chOff x="4355976" y="5533813"/>
            <a:chExt cx="915349" cy="350865"/>
          </a:xfrm>
        </p:grpSpPr>
        <p:sp>
          <p:nvSpPr>
            <p:cNvPr id="65" name="TextBox 64"/>
            <p:cNvSpPr txBox="1"/>
            <p:nvPr/>
          </p:nvSpPr>
          <p:spPr>
            <a:xfrm>
              <a:off x="4355976" y="5533813"/>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6" name="TextBox 65"/>
            <p:cNvSpPr txBox="1"/>
            <p:nvPr/>
          </p:nvSpPr>
          <p:spPr>
            <a:xfrm>
              <a:off x="4424979" y="5535791"/>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sp>
        <p:nvSpPr>
          <p:cNvPr id="67" name="TextBox 66"/>
          <p:cNvSpPr txBox="1"/>
          <p:nvPr/>
        </p:nvSpPr>
        <p:spPr>
          <a:xfrm>
            <a:off x="5749000" y="1556792"/>
            <a:ext cx="3071472" cy="1588127"/>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rgbClr val="1D5E86"/>
                </a:solidFill>
                <a:latin typeface="Arial"/>
                <a:cs typeface="Arial"/>
              </a:rPr>
              <a:t>LEVEL OF ANALYSIS</a:t>
            </a:r>
          </a:p>
          <a:p>
            <a:pPr algn="ctr">
              <a:lnSpc>
                <a:spcPct val="90000"/>
              </a:lnSpc>
            </a:pPr>
            <a:endParaRPr lang="en-AU" sz="900" b="1" dirty="0">
              <a:solidFill>
                <a:srgbClr val="1D5E86"/>
              </a:solidFill>
              <a:latin typeface="Arial"/>
              <a:cs typeface="Arial"/>
            </a:endParaRPr>
          </a:p>
          <a:p>
            <a:pPr>
              <a:lnSpc>
                <a:spcPct val="150000"/>
              </a:lnSpc>
            </a:pPr>
            <a:r>
              <a:rPr lang="en-AU" sz="900" b="1" dirty="0">
                <a:solidFill>
                  <a:srgbClr val="1D5E86"/>
                </a:solidFill>
                <a:latin typeface="Arial"/>
                <a:cs typeface="Arial"/>
              </a:rPr>
              <a:t>NATION</a:t>
            </a:r>
          </a:p>
          <a:p>
            <a:pPr>
              <a:lnSpc>
                <a:spcPct val="150000"/>
              </a:lnSpc>
            </a:pPr>
            <a:r>
              <a:rPr lang="en-AU" sz="900" b="1" dirty="0">
                <a:solidFill>
                  <a:srgbClr val="1D5E86"/>
                </a:solidFill>
                <a:latin typeface="Arial"/>
                <a:cs typeface="Arial"/>
              </a:rPr>
              <a:t>REGION</a:t>
            </a:r>
          </a:p>
          <a:p>
            <a:pPr>
              <a:lnSpc>
                <a:spcPct val="150000"/>
              </a:lnSpc>
            </a:pPr>
            <a:r>
              <a:rPr lang="en-AU" sz="900" b="1" dirty="0">
                <a:solidFill>
                  <a:srgbClr val="1D5E86"/>
                </a:solidFill>
                <a:latin typeface="Arial"/>
                <a:cs typeface="Arial"/>
              </a:rPr>
              <a:t>TIKINA</a:t>
            </a:r>
          </a:p>
          <a:p>
            <a:pPr>
              <a:lnSpc>
                <a:spcPct val="150000"/>
              </a:lnSpc>
            </a:pPr>
            <a:r>
              <a:rPr lang="en-AU" sz="900" b="1" dirty="0">
                <a:solidFill>
                  <a:srgbClr val="1D5E86"/>
                </a:solidFill>
                <a:latin typeface="Arial"/>
                <a:cs typeface="Arial"/>
              </a:rPr>
              <a:t>SETTLEMENT TYPE</a:t>
            </a:r>
          </a:p>
          <a:p>
            <a:pPr>
              <a:lnSpc>
                <a:spcPct val="150000"/>
              </a:lnSpc>
            </a:pPr>
            <a:r>
              <a:rPr lang="en-AU" sz="900" b="1" dirty="0">
                <a:solidFill>
                  <a:srgbClr val="1D5E86"/>
                </a:solidFill>
                <a:latin typeface="Arial"/>
                <a:cs typeface="Arial"/>
              </a:rPr>
              <a:t>HOUSEHOLD</a:t>
            </a:r>
          </a:p>
          <a:p>
            <a:pPr>
              <a:lnSpc>
                <a:spcPct val="150000"/>
              </a:lnSpc>
            </a:pPr>
            <a:r>
              <a:rPr lang="en-AU" sz="900" b="1" dirty="0">
                <a:solidFill>
                  <a:srgbClr val="1D5E86"/>
                </a:solidFill>
                <a:latin typeface="Arial"/>
                <a:cs typeface="Arial"/>
              </a:rPr>
              <a:t>INDIVIDUAL</a:t>
            </a:r>
          </a:p>
        </p:txBody>
      </p:sp>
    </p:spTree>
    <p:extLst>
      <p:ext uri="{BB962C8B-B14F-4D97-AF65-F5344CB8AC3E}">
        <p14:creationId xmlns:p14="http://schemas.microsoft.com/office/powerpoint/2010/main" val="237959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2" y="406977"/>
            <a:ext cx="8773064" cy="573751"/>
          </a:xfrm>
        </p:spPr>
        <p:txBody>
          <a:bodyPr>
            <a:noAutofit/>
          </a:bodyPr>
          <a:lstStyle/>
          <a:p>
            <a:r>
              <a:rPr lang="en-US" sz="3000" dirty="0" smtClean="0"/>
              <a:t>INTERSECTIONALITY</a:t>
            </a:r>
            <a:endParaRPr lang="en-US" sz="3000" dirty="0"/>
          </a:p>
        </p:txBody>
      </p:sp>
      <p:sp>
        <p:nvSpPr>
          <p:cNvPr id="35" name="TextBox 34"/>
          <p:cNvSpPr txBox="1"/>
          <p:nvPr/>
        </p:nvSpPr>
        <p:spPr>
          <a:xfrm>
            <a:off x="5740374" y="4471478"/>
            <a:ext cx="3080098" cy="117262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chemeClr val="tx1"/>
                </a:solidFill>
                <a:latin typeface="Arial"/>
                <a:cs typeface="Arial"/>
              </a:rPr>
              <a:t>INTERSECTIONALITY</a:t>
            </a:r>
          </a:p>
          <a:p>
            <a:pPr algn="ctr">
              <a:lnSpc>
                <a:spcPct val="90000"/>
              </a:lnSpc>
            </a:pPr>
            <a:endParaRPr lang="en-AU" sz="900" b="1" dirty="0">
              <a:solidFill>
                <a:schemeClr val="tx1"/>
              </a:solidFill>
              <a:latin typeface="Arial"/>
              <a:cs typeface="Arial"/>
            </a:endParaRPr>
          </a:p>
          <a:p>
            <a:pPr>
              <a:lnSpc>
                <a:spcPct val="150000"/>
              </a:lnSpc>
            </a:pPr>
            <a:r>
              <a:rPr lang="en-AU" sz="900" b="1" dirty="0">
                <a:solidFill>
                  <a:schemeClr val="tx1"/>
                </a:solidFill>
                <a:latin typeface="Arial"/>
                <a:cs typeface="Arial"/>
              </a:rPr>
              <a:t>AGE X SEX</a:t>
            </a:r>
          </a:p>
          <a:p>
            <a:pPr>
              <a:lnSpc>
                <a:spcPct val="150000"/>
              </a:lnSpc>
            </a:pPr>
            <a:r>
              <a:rPr lang="en-AU" sz="900" b="1" dirty="0">
                <a:solidFill>
                  <a:schemeClr val="tx1"/>
                </a:solidFill>
                <a:latin typeface="Arial"/>
                <a:cs typeface="Arial"/>
              </a:rPr>
              <a:t>ETHNICITY X SEX</a:t>
            </a:r>
          </a:p>
          <a:p>
            <a:pPr>
              <a:lnSpc>
                <a:spcPct val="150000"/>
              </a:lnSpc>
            </a:pPr>
            <a:r>
              <a:rPr lang="en-AU" sz="900" b="1" dirty="0">
                <a:solidFill>
                  <a:schemeClr val="tx1"/>
                </a:solidFill>
                <a:latin typeface="Arial"/>
                <a:cs typeface="Arial"/>
              </a:rPr>
              <a:t>DISABILITY X ETHNICITY - WITHIN DISTRICT</a:t>
            </a:r>
          </a:p>
          <a:p>
            <a:pPr>
              <a:lnSpc>
                <a:spcPct val="150000"/>
              </a:lnSpc>
            </a:pPr>
            <a:r>
              <a:rPr lang="en-AU" sz="900" b="1" dirty="0">
                <a:solidFill>
                  <a:schemeClr val="tx1"/>
                </a:solidFill>
                <a:latin typeface="Arial"/>
                <a:cs typeface="Arial"/>
              </a:rPr>
              <a:t>SETTLEMENT TYPE X DISABILITY X AGE </a:t>
            </a:r>
          </a:p>
        </p:txBody>
      </p:sp>
      <p:sp>
        <p:nvSpPr>
          <p:cNvPr id="36" name="TextBox 35"/>
          <p:cNvSpPr txBox="1"/>
          <p:nvPr/>
        </p:nvSpPr>
        <p:spPr>
          <a:xfrm>
            <a:off x="5749000" y="3212401"/>
            <a:ext cx="3071472" cy="117262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rgbClr val="1D5E86"/>
                </a:solidFill>
                <a:latin typeface="Arial"/>
                <a:cs typeface="Arial"/>
              </a:rPr>
              <a:t>DISAGGREGATION</a:t>
            </a:r>
          </a:p>
          <a:p>
            <a:pPr>
              <a:lnSpc>
                <a:spcPct val="90000"/>
              </a:lnSpc>
            </a:pPr>
            <a:endParaRPr lang="en-AU" sz="900" b="1" dirty="0">
              <a:solidFill>
                <a:srgbClr val="1D5E86"/>
              </a:solidFill>
              <a:latin typeface="Arial"/>
              <a:cs typeface="Arial"/>
            </a:endParaRPr>
          </a:p>
          <a:p>
            <a:pPr>
              <a:lnSpc>
                <a:spcPct val="150000"/>
              </a:lnSpc>
            </a:pPr>
            <a:r>
              <a:rPr lang="en-AU" sz="900" b="1" dirty="0">
                <a:solidFill>
                  <a:srgbClr val="1D5E86"/>
                </a:solidFill>
                <a:latin typeface="Arial"/>
                <a:cs typeface="Arial"/>
              </a:rPr>
              <a:t>SEX </a:t>
            </a:r>
          </a:p>
          <a:p>
            <a:pPr>
              <a:lnSpc>
                <a:spcPct val="150000"/>
              </a:lnSpc>
            </a:pPr>
            <a:r>
              <a:rPr lang="en-AU" sz="900" b="1" dirty="0">
                <a:solidFill>
                  <a:srgbClr val="1D5E86"/>
                </a:solidFill>
                <a:latin typeface="Arial"/>
                <a:cs typeface="Arial"/>
              </a:rPr>
              <a:t>AGE</a:t>
            </a:r>
          </a:p>
          <a:p>
            <a:pPr>
              <a:lnSpc>
                <a:spcPct val="150000"/>
              </a:lnSpc>
            </a:pPr>
            <a:r>
              <a:rPr lang="en-AU" sz="900" b="1" dirty="0">
                <a:solidFill>
                  <a:srgbClr val="1D5E86"/>
                </a:solidFill>
                <a:latin typeface="Arial"/>
                <a:cs typeface="Arial"/>
              </a:rPr>
              <a:t>ETHNICITY </a:t>
            </a:r>
          </a:p>
          <a:p>
            <a:pPr>
              <a:lnSpc>
                <a:spcPct val="150000"/>
              </a:lnSpc>
            </a:pPr>
            <a:r>
              <a:rPr lang="en-AU" sz="900" b="1" dirty="0">
                <a:solidFill>
                  <a:srgbClr val="1D5E86"/>
                </a:solidFill>
                <a:latin typeface="Arial"/>
                <a:cs typeface="Arial"/>
              </a:rPr>
              <a:t>DISABILITY </a:t>
            </a:r>
          </a:p>
        </p:txBody>
      </p:sp>
      <p:cxnSp>
        <p:nvCxnSpPr>
          <p:cNvPr id="38" name="Straight Connector 37"/>
          <p:cNvCxnSpPr/>
          <p:nvPr/>
        </p:nvCxnSpPr>
        <p:spPr>
          <a:xfrm>
            <a:off x="3126976" y="4402496"/>
            <a:ext cx="3478" cy="60169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967133" y="1561100"/>
            <a:ext cx="4456739" cy="3178772"/>
            <a:chOff x="2359190" y="944984"/>
            <a:chExt cx="5759174" cy="5814775"/>
          </a:xfrm>
        </p:grpSpPr>
        <p:sp>
          <p:nvSpPr>
            <p:cNvPr id="40" name="Rectangle 39"/>
            <p:cNvSpPr/>
            <p:nvPr/>
          </p:nvSpPr>
          <p:spPr>
            <a:xfrm>
              <a:off x="2359190" y="944986"/>
              <a:ext cx="2822774" cy="1702247"/>
            </a:xfrm>
            <a:prstGeom prst="rect">
              <a:avLst/>
            </a:prstGeom>
            <a:solidFill>
              <a:srgbClr val="1E5A82"/>
            </a:solidFill>
            <a:ln w="19050">
              <a:solidFill>
                <a:srgbClr val="1D5E86"/>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1" name="Rectangle 40"/>
            <p:cNvSpPr/>
            <p:nvPr/>
          </p:nvSpPr>
          <p:spPr>
            <a:xfrm>
              <a:off x="2527788" y="1562344"/>
              <a:ext cx="2755898" cy="1013402"/>
            </a:xfrm>
            <a:prstGeom prst="rect">
              <a:avLst/>
            </a:prstGeom>
          </p:spPr>
          <p:txBody>
            <a:bodyPr wrap="square">
              <a:spAutoFit/>
            </a:bodyPr>
            <a:lstStyle/>
            <a:p>
              <a:r>
                <a:rPr lang="en-AU" sz="1200" b="1" dirty="0">
                  <a:solidFill>
                    <a:srgbClr val="FFFFFF"/>
                  </a:solidFill>
                  <a:latin typeface="Arial" panose="020B0604020202020204" pitchFamily="34" charset="0"/>
                  <a:ea typeface="ＭＳ 明朝"/>
                  <a:cs typeface="Arial" panose="020B0604020202020204" pitchFamily="34" charset="0"/>
                </a:rPr>
                <a:t>OVERALL IDM SCORE </a:t>
              </a:r>
              <a:endParaRPr lang="en-AU" sz="1200" dirty="0">
                <a:latin typeface="Arial" panose="020B0604020202020204" pitchFamily="34" charset="0"/>
                <a:ea typeface="ＭＳ 明朝"/>
                <a:cs typeface="Arial" panose="020B0604020202020204" pitchFamily="34" charset="0"/>
              </a:endParaRPr>
            </a:p>
            <a:p>
              <a:r>
                <a:rPr lang="en-AU" b="1" dirty="0">
                  <a:solidFill>
                    <a:srgbClr val="FFFFFF"/>
                  </a:solidFill>
                  <a:latin typeface="Arial"/>
                  <a:ea typeface="ＭＳ 明朝"/>
                  <a:cs typeface="Times New Roman"/>
                </a:rPr>
                <a:t> </a:t>
              </a:r>
              <a:endParaRPr lang="en-AU" sz="1600" dirty="0">
                <a:latin typeface="Cambria"/>
                <a:ea typeface="ＭＳ 明朝"/>
                <a:cs typeface="Times New Roman"/>
              </a:endParaRPr>
            </a:p>
          </p:txBody>
        </p:sp>
        <p:sp>
          <p:nvSpPr>
            <p:cNvPr id="42" name="TextBox 41"/>
            <p:cNvSpPr txBox="1"/>
            <p:nvPr/>
          </p:nvSpPr>
          <p:spPr>
            <a:xfrm>
              <a:off x="5183664" y="944984"/>
              <a:ext cx="2934700" cy="1689003"/>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US" sz="900" b="1" dirty="0">
                  <a:solidFill>
                    <a:srgbClr val="1E5A82"/>
                  </a:solidFill>
                  <a:latin typeface="Arial" panose="020B0604020202020204" pitchFamily="34" charset="0"/>
                  <a:cs typeface="Arial" panose="020B0604020202020204" pitchFamily="34" charset="0"/>
                </a:rPr>
                <a:t>OVER 90 = NOT DEPRIVED </a:t>
              </a:r>
            </a:p>
            <a:p>
              <a:pPr>
                <a:lnSpc>
                  <a:spcPct val="120000"/>
                </a:lnSpc>
              </a:pPr>
              <a:r>
                <a:rPr lang="en-US" sz="900" b="1" dirty="0">
                  <a:solidFill>
                    <a:srgbClr val="1E5A82"/>
                  </a:solidFill>
                  <a:latin typeface="Arial" panose="020B0604020202020204" pitchFamily="34" charset="0"/>
                  <a:cs typeface="Arial" panose="020B0604020202020204" pitchFamily="34" charset="0"/>
                </a:rPr>
                <a:t>80-89.99 = SOMEWHAT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70-79.99 = DEPRIVED</a:t>
              </a:r>
              <a:endParaRPr lang="en-AU" sz="900" b="1" dirty="0">
                <a:solidFill>
                  <a:srgbClr val="1E5A82"/>
                </a:solidFill>
                <a:latin typeface="Arial" panose="020B0604020202020204" pitchFamily="34" charset="0"/>
                <a:ea typeface="ＭＳ 明朝"/>
                <a:cs typeface="Arial" panose="020B0604020202020204" pitchFamily="34" charset="0"/>
              </a:endParaRPr>
            </a:p>
            <a:p>
              <a:pPr>
                <a:lnSpc>
                  <a:spcPct val="120000"/>
                </a:lnSpc>
              </a:pPr>
              <a:r>
                <a:rPr lang="en-US" sz="900" b="1" dirty="0">
                  <a:solidFill>
                    <a:srgbClr val="1E5A82"/>
                  </a:solidFill>
                  <a:latin typeface="Arial" panose="020B0604020202020204" pitchFamily="34" charset="0"/>
                  <a:cs typeface="Arial" panose="020B0604020202020204" pitchFamily="34" charset="0"/>
                </a:rPr>
                <a:t>60-69.99 = VERY DEPRIVED</a:t>
              </a:r>
            </a:p>
            <a:p>
              <a:pPr>
                <a:lnSpc>
                  <a:spcPct val="120000"/>
                </a:lnSpc>
              </a:pPr>
              <a:r>
                <a:rPr lang="en-US" sz="900" b="1" dirty="0">
                  <a:solidFill>
                    <a:srgbClr val="1E5A82"/>
                  </a:solidFill>
                  <a:latin typeface="Arial" panose="020B0604020202020204" pitchFamily="34" charset="0"/>
                  <a:cs typeface="Arial" panose="020B0604020202020204" pitchFamily="34" charset="0"/>
                </a:rPr>
                <a:t>BELOW 60 = EXTREMELY DEPRIVED  </a:t>
              </a:r>
            </a:p>
          </p:txBody>
        </p:sp>
        <p:sp>
          <p:nvSpPr>
            <p:cNvPr id="43" name="Right Brace 42"/>
            <p:cNvSpPr/>
            <p:nvPr/>
          </p:nvSpPr>
          <p:spPr>
            <a:xfrm rot="16200000">
              <a:off x="5061942" y="129053"/>
              <a:ext cx="202701" cy="5352766"/>
            </a:xfrm>
            <a:prstGeom prst="rightBrace">
              <a:avLst>
                <a:gd name="adj1" fmla="val 157106"/>
                <a:gd name="adj2" fmla="val 51497"/>
              </a:avLst>
            </a:prstGeom>
            <a:ln>
              <a:solidFill>
                <a:srgbClr val="1E5A8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8929" y="2954125"/>
              <a:ext cx="5361894" cy="380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8" name="Straight Connector 47"/>
          <p:cNvCxnSpPr/>
          <p:nvPr/>
        </p:nvCxnSpPr>
        <p:spPr>
          <a:xfrm>
            <a:off x="1338548" y="4835295"/>
            <a:ext cx="0" cy="215485"/>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880876" y="4954745"/>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0" name="TextBox 49"/>
          <p:cNvSpPr txBox="1"/>
          <p:nvPr/>
        </p:nvSpPr>
        <p:spPr>
          <a:xfrm>
            <a:off x="932627" y="4956723"/>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cxnSp>
        <p:nvCxnSpPr>
          <p:cNvPr id="51" name="Straight Connector 50"/>
          <p:cNvCxnSpPr/>
          <p:nvPr/>
        </p:nvCxnSpPr>
        <p:spPr>
          <a:xfrm>
            <a:off x="4853146" y="4829843"/>
            <a:ext cx="1351" cy="234602"/>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22613" y="4840444"/>
            <a:ext cx="3533234" cy="0"/>
          </a:xfrm>
          <a:prstGeom prst="line">
            <a:avLst/>
          </a:prstGeom>
          <a:ln>
            <a:solidFill>
              <a:srgbClr val="1D5E86"/>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863624" y="5382391"/>
            <a:ext cx="932601" cy="350865"/>
            <a:chOff x="863624" y="5229814"/>
            <a:chExt cx="932601" cy="350865"/>
          </a:xfrm>
        </p:grpSpPr>
        <p:sp>
          <p:nvSpPr>
            <p:cNvPr id="53" name="TextBox 52"/>
            <p:cNvSpPr txBox="1"/>
            <p:nvPr/>
          </p:nvSpPr>
          <p:spPr>
            <a:xfrm>
              <a:off x="863624" y="5229814"/>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4" name="TextBox 53"/>
            <p:cNvSpPr txBox="1"/>
            <p:nvPr/>
          </p:nvSpPr>
          <p:spPr>
            <a:xfrm>
              <a:off x="949879" y="5231792"/>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sp>
        <p:nvSpPr>
          <p:cNvPr id="57" name="TextBox 56"/>
          <p:cNvSpPr txBox="1"/>
          <p:nvPr/>
        </p:nvSpPr>
        <p:spPr>
          <a:xfrm>
            <a:off x="2660678" y="4988818"/>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58" name="TextBox 57"/>
          <p:cNvSpPr txBox="1"/>
          <p:nvPr/>
        </p:nvSpPr>
        <p:spPr>
          <a:xfrm>
            <a:off x="2712429" y="4990796"/>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grpSp>
        <p:nvGrpSpPr>
          <p:cNvPr id="8" name="Group 7"/>
          <p:cNvGrpSpPr/>
          <p:nvPr/>
        </p:nvGrpSpPr>
        <p:grpSpPr>
          <a:xfrm>
            <a:off x="2643426" y="5454399"/>
            <a:ext cx="932601" cy="350865"/>
            <a:chOff x="2643426" y="5373216"/>
            <a:chExt cx="932601" cy="350865"/>
          </a:xfrm>
        </p:grpSpPr>
        <p:sp>
          <p:nvSpPr>
            <p:cNvPr id="59" name="TextBox 58"/>
            <p:cNvSpPr txBox="1"/>
            <p:nvPr/>
          </p:nvSpPr>
          <p:spPr>
            <a:xfrm>
              <a:off x="2643426" y="5373216"/>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0" name="TextBox 59"/>
            <p:cNvSpPr txBox="1"/>
            <p:nvPr/>
          </p:nvSpPr>
          <p:spPr>
            <a:xfrm>
              <a:off x="2729681" y="5409881"/>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5" name="Group 4"/>
          <p:cNvGrpSpPr/>
          <p:nvPr/>
        </p:nvGrpSpPr>
        <p:grpSpPr>
          <a:xfrm>
            <a:off x="2643426" y="5886447"/>
            <a:ext cx="915349" cy="350865"/>
            <a:chOff x="2643426" y="5539106"/>
            <a:chExt cx="915349" cy="350865"/>
          </a:xfrm>
        </p:grpSpPr>
        <p:sp>
          <p:nvSpPr>
            <p:cNvPr id="61" name="TextBox 60"/>
            <p:cNvSpPr txBox="1"/>
            <p:nvPr/>
          </p:nvSpPr>
          <p:spPr>
            <a:xfrm>
              <a:off x="2643426" y="5539106"/>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2" name="TextBox 61"/>
            <p:cNvSpPr txBox="1"/>
            <p:nvPr/>
          </p:nvSpPr>
          <p:spPr>
            <a:xfrm>
              <a:off x="2712429" y="5541084"/>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sp>
        <p:nvSpPr>
          <p:cNvPr id="63" name="TextBox 62"/>
          <p:cNvSpPr txBox="1"/>
          <p:nvPr/>
        </p:nvSpPr>
        <p:spPr>
          <a:xfrm>
            <a:off x="4369595" y="4983525"/>
            <a:ext cx="887749" cy="350865"/>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4" name="TextBox 63"/>
          <p:cNvSpPr txBox="1"/>
          <p:nvPr/>
        </p:nvSpPr>
        <p:spPr>
          <a:xfrm>
            <a:off x="4421346" y="4985503"/>
            <a:ext cx="846346" cy="215444"/>
          </a:xfrm>
          <a:prstGeom prst="rect">
            <a:avLst/>
          </a:prstGeom>
          <a:noFill/>
        </p:spPr>
        <p:txBody>
          <a:bodyPr wrap="square" rtlCol="0">
            <a:spAutoFit/>
          </a:bodyPr>
          <a:lstStyle/>
          <a:p>
            <a:r>
              <a:rPr lang="en-US" sz="800" b="1" dirty="0">
                <a:solidFill>
                  <a:srgbClr val="FFFFFF"/>
                </a:solidFill>
                <a:latin typeface="Arial"/>
                <a:cs typeface="Arial"/>
              </a:rPr>
              <a:t>INDICATOR</a:t>
            </a:r>
          </a:p>
        </p:txBody>
      </p:sp>
      <p:grpSp>
        <p:nvGrpSpPr>
          <p:cNvPr id="10" name="Group 9"/>
          <p:cNvGrpSpPr/>
          <p:nvPr/>
        </p:nvGrpSpPr>
        <p:grpSpPr>
          <a:xfrm>
            <a:off x="4352343" y="5447751"/>
            <a:ext cx="932601" cy="357513"/>
            <a:chOff x="4352343" y="5251946"/>
            <a:chExt cx="932601" cy="357513"/>
          </a:xfrm>
        </p:grpSpPr>
        <p:sp>
          <p:nvSpPr>
            <p:cNvPr id="65" name="TextBox 64"/>
            <p:cNvSpPr txBox="1"/>
            <p:nvPr/>
          </p:nvSpPr>
          <p:spPr>
            <a:xfrm>
              <a:off x="4352343" y="5258594"/>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6" name="TextBox 65"/>
            <p:cNvSpPr txBox="1"/>
            <p:nvPr/>
          </p:nvSpPr>
          <p:spPr>
            <a:xfrm>
              <a:off x="4438598" y="5251946"/>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grpSp>
        <p:nvGrpSpPr>
          <p:cNvPr id="9" name="Group 8"/>
          <p:cNvGrpSpPr/>
          <p:nvPr/>
        </p:nvGrpSpPr>
        <p:grpSpPr>
          <a:xfrm>
            <a:off x="4352343" y="5886447"/>
            <a:ext cx="915349" cy="350865"/>
            <a:chOff x="4352343" y="5533813"/>
            <a:chExt cx="915349" cy="350865"/>
          </a:xfrm>
        </p:grpSpPr>
        <p:sp>
          <p:nvSpPr>
            <p:cNvPr id="67" name="TextBox 66"/>
            <p:cNvSpPr txBox="1"/>
            <p:nvPr/>
          </p:nvSpPr>
          <p:spPr>
            <a:xfrm>
              <a:off x="4352343" y="5533813"/>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68" name="TextBox 67"/>
            <p:cNvSpPr txBox="1"/>
            <p:nvPr/>
          </p:nvSpPr>
          <p:spPr>
            <a:xfrm>
              <a:off x="4421346" y="5535791"/>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sp>
        <p:nvSpPr>
          <p:cNvPr id="69" name="TextBox 68"/>
          <p:cNvSpPr txBox="1"/>
          <p:nvPr/>
        </p:nvSpPr>
        <p:spPr>
          <a:xfrm>
            <a:off x="5749000" y="1556792"/>
            <a:ext cx="3071472" cy="1588127"/>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rgbClr val="1D5E86"/>
                </a:solidFill>
                <a:latin typeface="Arial"/>
                <a:cs typeface="Arial"/>
              </a:rPr>
              <a:t>LEVEL OF ANALYSIS</a:t>
            </a:r>
          </a:p>
          <a:p>
            <a:pPr algn="ctr">
              <a:lnSpc>
                <a:spcPct val="90000"/>
              </a:lnSpc>
            </a:pPr>
            <a:endParaRPr lang="en-AU" sz="900" b="1" dirty="0">
              <a:solidFill>
                <a:srgbClr val="1D5E86"/>
              </a:solidFill>
              <a:latin typeface="Arial"/>
              <a:cs typeface="Arial"/>
            </a:endParaRPr>
          </a:p>
          <a:p>
            <a:pPr>
              <a:lnSpc>
                <a:spcPct val="150000"/>
              </a:lnSpc>
            </a:pPr>
            <a:r>
              <a:rPr lang="en-AU" sz="900" b="1" dirty="0">
                <a:solidFill>
                  <a:srgbClr val="1D5E86"/>
                </a:solidFill>
                <a:latin typeface="Arial"/>
                <a:cs typeface="Arial"/>
              </a:rPr>
              <a:t>NATION</a:t>
            </a:r>
          </a:p>
          <a:p>
            <a:pPr>
              <a:lnSpc>
                <a:spcPct val="150000"/>
              </a:lnSpc>
            </a:pPr>
            <a:r>
              <a:rPr lang="en-AU" sz="900" b="1" dirty="0">
                <a:solidFill>
                  <a:srgbClr val="1D5E86"/>
                </a:solidFill>
                <a:latin typeface="Arial"/>
                <a:cs typeface="Arial"/>
              </a:rPr>
              <a:t>REGION</a:t>
            </a:r>
          </a:p>
          <a:p>
            <a:pPr>
              <a:lnSpc>
                <a:spcPct val="150000"/>
              </a:lnSpc>
            </a:pPr>
            <a:r>
              <a:rPr lang="en-AU" sz="900" b="1" dirty="0">
                <a:solidFill>
                  <a:srgbClr val="1D5E86"/>
                </a:solidFill>
                <a:latin typeface="Arial"/>
                <a:cs typeface="Arial"/>
              </a:rPr>
              <a:t>TIKINA</a:t>
            </a:r>
          </a:p>
          <a:p>
            <a:pPr>
              <a:lnSpc>
                <a:spcPct val="150000"/>
              </a:lnSpc>
            </a:pPr>
            <a:r>
              <a:rPr lang="en-AU" sz="900" b="1" dirty="0">
                <a:solidFill>
                  <a:srgbClr val="1D5E86"/>
                </a:solidFill>
                <a:latin typeface="Arial"/>
                <a:cs typeface="Arial"/>
              </a:rPr>
              <a:t>SETTLEMENT TYPE</a:t>
            </a:r>
          </a:p>
          <a:p>
            <a:pPr>
              <a:lnSpc>
                <a:spcPct val="150000"/>
              </a:lnSpc>
            </a:pPr>
            <a:r>
              <a:rPr lang="en-AU" sz="900" b="1" dirty="0">
                <a:solidFill>
                  <a:srgbClr val="1D5E86"/>
                </a:solidFill>
                <a:latin typeface="Arial"/>
                <a:cs typeface="Arial"/>
              </a:rPr>
              <a:t>HOUSEHOLD</a:t>
            </a:r>
          </a:p>
          <a:p>
            <a:pPr>
              <a:lnSpc>
                <a:spcPct val="150000"/>
              </a:lnSpc>
            </a:pPr>
            <a:r>
              <a:rPr lang="en-AU" sz="900" b="1" dirty="0">
                <a:solidFill>
                  <a:srgbClr val="1D5E86"/>
                </a:solidFill>
                <a:latin typeface="Arial"/>
                <a:cs typeface="Arial"/>
              </a:rPr>
              <a:t>INDIVIDUAL</a:t>
            </a:r>
          </a:p>
        </p:txBody>
      </p:sp>
      <p:grpSp>
        <p:nvGrpSpPr>
          <p:cNvPr id="3" name="Group 2"/>
          <p:cNvGrpSpPr/>
          <p:nvPr/>
        </p:nvGrpSpPr>
        <p:grpSpPr>
          <a:xfrm>
            <a:off x="863624" y="5799289"/>
            <a:ext cx="925625" cy="366015"/>
            <a:chOff x="863624" y="5507011"/>
            <a:chExt cx="925625" cy="366015"/>
          </a:xfrm>
        </p:grpSpPr>
        <p:sp>
          <p:nvSpPr>
            <p:cNvPr id="55" name="TextBox 54"/>
            <p:cNvSpPr txBox="1"/>
            <p:nvPr/>
          </p:nvSpPr>
          <p:spPr>
            <a:xfrm>
              <a:off x="863624" y="5522161"/>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34" name="TextBox 33"/>
            <p:cNvSpPr txBox="1"/>
            <p:nvPr/>
          </p:nvSpPr>
          <p:spPr>
            <a:xfrm>
              <a:off x="873900" y="5522161"/>
              <a:ext cx="887749" cy="350865"/>
            </a:xfrm>
            <a:prstGeom prst="rect">
              <a:avLst/>
            </a:prstGeom>
            <a:solidFill>
              <a:schemeClr val="bg1"/>
            </a:solidFill>
            <a:ln w="6350">
              <a:solidFill>
                <a:srgbClr val="1D5E86"/>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37" name="TextBox 36"/>
            <p:cNvSpPr txBox="1"/>
            <p:nvPr/>
          </p:nvSpPr>
          <p:spPr>
            <a:xfrm>
              <a:off x="942903" y="5507011"/>
              <a:ext cx="846346" cy="215444"/>
            </a:xfrm>
            <a:prstGeom prst="rect">
              <a:avLst/>
            </a:prstGeom>
            <a:noFill/>
          </p:spPr>
          <p:txBody>
            <a:bodyPr wrap="square" rtlCol="0">
              <a:spAutoFit/>
            </a:bodyPr>
            <a:lstStyle/>
            <a:p>
              <a:r>
                <a:rPr lang="en-US" sz="800" b="1" dirty="0">
                  <a:solidFill>
                    <a:srgbClr val="1D5E86"/>
                  </a:solidFill>
                  <a:latin typeface="Arial"/>
                  <a:cs typeface="Arial"/>
                </a:rPr>
                <a:t>QUESTION</a:t>
              </a:r>
            </a:p>
          </p:txBody>
        </p:sp>
      </p:grpSp>
    </p:spTree>
    <p:extLst>
      <p:ext uri="{BB962C8B-B14F-4D97-AF65-F5344CB8AC3E}">
        <p14:creationId xmlns:p14="http://schemas.microsoft.com/office/powerpoint/2010/main" val="962726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88640"/>
            <a:ext cx="7734256" cy="963612"/>
          </a:xfrm>
        </p:spPr>
        <p:txBody>
          <a:bodyPr>
            <a:normAutofit/>
          </a:bodyPr>
          <a:lstStyle/>
          <a:p>
            <a:pPr algn="l">
              <a:defRPr/>
            </a:pPr>
            <a:r>
              <a:rPr lang="en-US" sz="3000" spc="-20" dirty="0" smtClean="0">
                <a:solidFill>
                  <a:schemeClr val="bg1"/>
                </a:solidFill>
                <a:latin typeface="+mn-lt"/>
              </a:rPr>
              <a:t>IDM FIJI STUDY 2015-16</a:t>
            </a:r>
          </a:p>
        </p:txBody>
      </p:sp>
      <p:sp>
        <p:nvSpPr>
          <p:cNvPr id="19459" name="Content Placeholder 2"/>
          <p:cNvSpPr>
            <a:spLocks noGrp="1"/>
          </p:cNvSpPr>
          <p:nvPr>
            <p:ph idx="4294967295"/>
          </p:nvPr>
        </p:nvSpPr>
        <p:spPr>
          <a:xfrm>
            <a:off x="1043608" y="2204864"/>
            <a:ext cx="6984776" cy="3168352"/>
          </a:xfrm>
        </p:spPr>
        <p:txBody>
          <a:bodyPr>
            <a:normAutofit lnSpcReduction="10000"/>
          </a:bodyPr>
          <a:lstStyle/>
          <a:p>
            <a:pPr>
              <a:lnSpc>
                <a:spcPct val="110000"/>
              </a:lnSpc>
              <a:buClr>
                <a:schemeClr val="tx2"/>
              </a:buClr>
              <a:buFont typeface="Wingdings" panose="05000000000000000000" pitchFamily="2" charset="2"/>
              <a:buChar char="§"/>
            </a:pPr>
            <a:r>
              <a:rPr lang="en-US" altLang="en-US" sz="2200" dirty="0" smtClean="0"/>
              <a:t>Funded by DFAT P</a:t>
            </a:r>
            <a:r>
              <a:rPr lang="en-AU" sz="2200" dirty="0" err="1" smtClean="0"/>
              <a:t>acific</a:t>
            </a:r>
            <a:r>
              <a:rPr lang="en-AU" sz="2200" dirty="0" smtClean="0"/>
              <a:t> </a:t>
            </a:r>
            <a:r>
              <a:rPr lang="en-AU" sz="2200" dirty="0"/>
              <a:t>Women Shaping Pacific Development (</a:t>
            </a:r>
            <a:r>
              <a:rPr lang="en-AU" sz="2200" dirty="0" smtClean="0"/>
              <a:t>PWSPD)</a:t>
            </a:r>
            <a:endParaRPr lang="en-US" altLang="en-US" sz="2200" dirty="0" smtClean="0"/>
          </a:p>
          <a:p>
            <a:pPr>
              <a:lnSpc>
                <a:spcPct val="110000"/>
              </a:lnSpc>
              <a:buClr>
                <a:schemeClr val="tx2"/>
              </a:buClr>
              <a:buFont typeface="Wingdings" panose="05000000000000000000" pitchFamily="2" charset="2"/>
              <a:buChar char="§"/>
            </a:pPr>
            <a:r>
              <a:rPr lang="en-US" altLang="en-US" sz="2200" dirty="0" smtClean="0"/>
              <a:t>Implemented by IWDA, Fiji Bureau of Statistics </a:t>
            </a:r>
          </a:p>
          <a:p>
            <a:pPr>
              <a:lnSpc>
                <a:spcPct val="110000"/>
              </a:lnSpc>
              <a:buClr>
                <a:schemeClr val="tx2"/>
              </a:buClr>
              <a:buFont typeface="Wingdings" panose="05000000000000000000" pitchFamily="2" charset="2"/>
              <a:buChar char="§"/>
            </a:pPr>
            <a:r>
              <a:rPr lang="en-US" altLang="en-US" sz="2200" dirty="0" smtClean="0"/>
              <a:t>Survey in poorer regions of Fiji (WB 2011)</a:t>
            </a:r>
          </a:p>
          <a:p>
            <a:pPr>
              <a:lnSpc>
                <a:spcPct val="110000"/>
              </a:lnSpc>
              <a:buClr>
                <a:schemeClr val="tx2"/>
              </a:buClr>
              <a:buFont typeface="Wingdings" panose="05000000000000000000" pitchFamily="2" charset="2"/>
              <a:buChar char="§"/>
            </a:pPr>
            <a:r>
              <a:rPr lang="en-AU" altLang="en-US" sz="2200" dirty="0"/>
              <a:t>1125 households across 75 </a:t>
            </a:r>
            <a:r>
              <a:rPr lang="en-AU" altLang="en-US" sz="2200" dirty="0" smtClean="0"/>
              <a:t>Enumeration Areas</a:t>
            </a:r>
            <a:endParaRPr lang="en-US" altLang="en-US" sz="2200" dirty="0" smtClean="0"/>
          </a:p>
          <a:p>
            <a:pPr>
              <a:lnSpc>
                <a:spcPct val="110000"/>
              </a:lnSpc>
              <a:buClr>
                <a:schemeClr val="tx2"/>
              </a:buClr>
              <a:buFont typeface="Wingdings" panose="05000000000000000000" pitchFamily="2" charset="2"/>
              <a:buChar char="§"/>
            </a:pPr>
            <a:r>
              <a:rPr lang="en-US" altLang="en-US" sz="2200" dirty="0" smtClean="0"/>
              <a:t>Draft study report ready for stakeholder input and reviewed</a:t>
            </a:r>
          </a:p>
          <a:p>
            <a:pPr lvl="1">
              <a:lnSpc>
                <a:spcPct val="110000"/>
              </a:lnSpc>
              <a:buClr>
                <a:schemeClr val="tx2"/>
              </a:buClr>
              <a:buFont typeface="Wingdings" panose="05000000000000000000" pitchFamily="2" charset="2"/>
              <a:buChar char="§"/>
            </a:pPr>
            <a:r>
              <a:rPr lang="en-US" altLang="en-US" sz="1800" dirty="0" smtClean="0"/>
              <a:t>And informing current &amp; planned refinement work</a:t>
            </a:r>
          </a:p>
        </p:txBody>
      </p:sp>
    </p:spTree>
    <p:extLst>
      <p:ext uri="{BB962C8B-B14F-4D97-AF65-F5344CB8AC3E}">
        <p14:creationId xmlns:p14="http://schemas.microsoft.com/office/powerpoint/2010/main" val="235140305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42" y="404664"/>
            <a:ext cx="8773064" cy="573751"/>
          </a:xfrm>
        </p:spPr>
        <p:txBody>
          <a:bodyPr>
            <a:noAutofit/>
          </a:bodyPr>
          <a:lstStyle/>
          <a:p>
            <a:r>
              <a:rPr lang="en-US" sz="3000" dirty="0"/>
              <a:t>FIJI EXAMPLE</a:t>
            </a:r>
          </a:p>
        </p:txBody>
      </p:sp>
      <p:sp>
        <p:nvSpPr>
          <p:cNvPr id="18" name="Rectangle 17"/>
          <p:cNvSpPr/>
          <p:nvPr/>
        </p:nvSpPr>
        <p:spPr>
          <a:xfrm>
            <a:off x="338750" y="1796975"/>
            <a:ext cx="2415293" cy="417740"/>
          </a:xfrm>
          <a:prstGeom prst="rect">
            <a:avLst/>
          </a:prstGeom>
          <a:solidFill>
            <a:srgbClr val="1E5A82"/>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600" b="1" dirty="0">
                <a:solidFill>
                  <a:srgbClr val="FFFFFF"/>
                </a:solidFill>
                <a:latin typeface="Arial"/>
                <a:ea typeface="ＭＳ 明朝"/>
                <a:cs typeface="Times New Roman"/>
              </a:rPr>
              <a:t>FIJIAN SAMPLE  </a:t>
            </a:r>
            <a:r>
              <a:rPr lang="en-AU" sz="1600" b="1" dirty="0">
                <a:solidFill>
                  <a:srgbClr val="B1D233"/>
                </a:solidFill>
                <a:latin typeface="Arial"/>
                <a:ea typeface="ＭＳ 明朝"/>
                <a:cs typeface="Times New Roman"/>
              </a:rPr>
              <a:t>77.69</a:t>
            </a:r>
            <a:endParaRPr lang="en-AU" sz="1400" dirty="0">
              <a:solidFill>
                <a:srgbClr val="B1D233"/>
              </a:solidFill>
              <a:latin typeface="Cambria"/>
              <a:ea typeface="ＭＳ 明朝"/>
              <a:cs typeface="Times New Roman"/>
            </a:endParaRPr>
          </a:p>
        </p:txBody>
      </p:sp>
      <p:sp>
        <p:nvSpPr>
          <p:cNvPr id="20" name="TextBox 19"/>
          <p:cNvSpPr txBox="1"/>
          <p:nvPr/>
        </p:nvSpPr>
        <p:spPr>
          <a:xfrm>
            <a:off x="5771076" y="3406369"/>
            <a:ext cx="2943764" cy="1131079"/>
          </a:xfrm>
          <a:prstGeom prst="rect">
            <a:avLst/>
          </a:prstGeom>
          <a:ln>
            <a:solidFill>
              <a:srgbClr val="1E5A82"/>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rgbClr val="1E5A82"/>
                </a:solidFill>
                <a:latin typeface="Arial"/>
                <a:cs typeface="Arial"/>
              </a:rPr>
              <a:t>SEX </a:t>
            </a: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771076" y="4616892"/>
            <a:ext cx="2943764" cy="1131079"/>
          </a:xfrm>
          <a:prstGeom prst="rect">
            <a:avLst/>
          </a:prstGeom>
          <a:ln>
            <a:solidFill>
              <a:srgbClr val="1E5A82"/>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rgbClr val="1E5A82"/>
                </a:solidFill>
                <a:latin typeface="Arial"/>
                <a:cs typeface="Arial"/>
              </a:rPr>
              <a:t>AGE X SEX</a:t>
            </a:r>
          </a:p>
          <a:p>
            <a:pPr>
              <a:lnSpc>
                <a:spcPct val="150000"/>
              </a:lnSpc>
            </a:pPr>
            <a:r>
              <a:rPr lang="en-AU" sz="900" b="1" dirty="0">
                <a:solidFill>
                  <a:srgbClr val="1E5A82"/>
                </a:solidFill>
                <a:latin typeface="Arial"/>
                <a:cs typeface="Arial"/>
              </a:rPr>
              <a:t>DISABILITY X SEX</a:t>
            </a:r>
          </a:p>
          <a:p>
            <a:pPr>
              <a:lnSpc>
                <a:spcPct val="150000"/>
              </a:lnSpc>
            </a:pPr>
            <a:r>
              <a:rPr lang="en-AU" sz="900" b="1" dirty="0">
                <a:solidFill>
                  <a:srgbClr val="1E5A82"/>
                </a:solidFill>
                <a:latin typeface="Arial"/>
                <a:cs typeface="Arial"/>
              </a:rPr>
              <a:t>TIKINA X ETHNICITY</a:t>
            </a: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771076" y="1797431"/>
            <a:ext cx="2943764" cy="1546577"/>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chemeClr val="tx1"/>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rgbClr val="1E5A82"/>
                </a:solidFill>
                <a:latin typeface="Arial"/>
                <a:cs typeface="Arial"/>
              </a:rPr>
              <a:t>TIKINA</a:t>
            </a:r>
          </a:p>
          <a:p>
            <a:pPr>
              <a:lnSpc>
                <a:spcPct val="150000"/>
              </a:lnSpc>
            </a:pPr>
            <a:r>
              <a:rPr lang="en-AU" sz="900" b="1" dirty="0">
                <a:solidFill>
                  <a:srgbClr val="1E5A82"/>
                </a:solidFill>
                <a:latin typeface="Arial"/>
                <a:cs typeface="Arial"/>
              </a:rPr>
              <a:t>SETTLEMENT TYPE</a:t>
            </a: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sp>
        <p:nvSpPr>
          <p:cNvPr id="3" name="Rectangle 2"/>
          <p:cNvSpPr/>
          <p:nvPr/>
        </p:nvSpPr>
        <p:spPr>
          <a:xfrm>
            <a:off x="2728164" y="1797431"/>
            <a:ext cx="2275168" cy="417285"/>
          </a:xfrm>
          <a:prstGeom prst="rect">
            <a:avLst/>
          </a:prstGeom>
          <a:noFill/>
          <a:ln w="28575">
            <a:solidFill>
              <a:srgbClr val="1D5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p:cNvSpPr txBox="1"/>
          <p:nvPr/>
        </p:nvSpPr>
        <p:spPr>
          <a:xfrm>
            <a:off x="2788546" y="1866544"/>
            <a:ext cx="2275168" cy="307777"/>
          </a:xfrm>
          <a:prstGeom prst="rect">
            <a:avLst/>
          </a:prstGeom>
          <a:noFill/>
        </p:spPr>
        <p:txBody>
          <a:bodyPr wrap="square" rtlCol="0">
            <a:spAutoFit/>
          </a:bodyPr>
          <a:lstStyle/>
          <a:p>
            <a:r>
              <a:rPr lang="en-US" sz="1400" dirty="0">
                <a:solidFill>
                  <a:srgbClr val="1D5E86"/>
                </a:solidFill>
                <a:latin typeface="Arial"/>
                <a:cs typeface="Arial"/>
              </a:rPr>
              <a:t> 70-79.99   =  DEPRIVED</a:t>
            </a:r>
            <a:endParaRPr lang="en-AU" sz="1400" dirty="0"/>
          </a:p>
        </p:txBody>
      </p:sp>
      <p:pic>
        <p:nvPicPr>
          <p:cNvPr id="23" name="Picture 22"/>
          <p:cNvPicPr>
            <a:picLocks noChangeAspect="1"/>
          </p:cNvPicPr>
          <p:nvPr/>
        </p:nvPicPr>
        <p:blipFill rotWithShape="1">
          <a:blip r:embed="rId3"/>
          <a:srcRect t="4064"/>
          <a:stretch/>
        </p:blipFill>
        <p:spPr>
          <a:xfrm>
            <a:off x="609082" y="2277156"/>
            <a:ext cx="4250949" cy="3709125"/>
          </a:xfrm>
          <a:prstGeom prst="rect">
            <a:avLst/>
          </a:prstGeom>
        </p:spPr>
      </p:pic>
    </p:spTree>
    <p:extLst>
      <p:ext uri="{BB962C8B-B14F-4D97-AF65-F5344CB8AC3E}">
        <p14:creationId xmlns:p14="http://schemas.microsoft.com/office/powerpoint/2010/main" val="77000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773064" cy="573751"/>
          </a:xfrm>
        </p:spPr>
        <p:txBody>
          <a:bodyPr>
            <a:noAutofit/>
          </a:bodyPr>
          <a:lstStyle/>
          <a:p>
            <a:r>
              <a:rPr lang="en-US" sz="3000" dirty="0"/>
              <a:t>FIJI EXAMPLE</a:t>
            </a:r>
          </a:p>
        </p:txBody>
      </p:sp>
      <p:sp>
        <p:nvSpPr>
          <p:cNvPr id="15" name="TextBox 14"/>
          <p:cNvSpPr txBox="1"/>
          <p:nvPr/>
        </p:nvSpPr>
        <p:spPr>
          <a:xfrm>
            <a:off x="5771076" y="3423621"/>
            <a:ext cx="2943764" cy="113107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chemeClr val="tx1"/>
                </a:solidFill>
                <a:latin typeface="Arial"/>
                <a:cs typeface="Arial"/>
              </a:rPr>
              <a:t>SEX </a:t>
            </a: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18" name="TextBox 17"/>
          <p:cNvSpPr txBox="1"/>
          <p:nvPr/>
        </p:nvSpPr>
        <p:spPr>
          <a:xfrm>
            <a:off x="5771076" y="4634144"/>
            <a:ext cx="2943764" cy="1131079"/>
          </a:xfrm>
          <a:prstGeom prst="rect">
            <a:avLst/>
          </a:prstGeom>
          <a:ln>
            <a:solidFill>
              <a:srgbClr val="1E5A82"/>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rgbClr val="1E5A82"/>
                </a:solidFill>
                <a:latin typeface="Arial"/>
                <a:cs typeface="Arial"/>
              </a:rPr>
              <a:t>AGE X SEX</a:t>
            </a:r>
          </a:p>
          <a:p>
            <a:pPr>
              <a:lnSpc>
                <a:spcPct val="150000"/>
              </a:lnSpc>
            </a:pPr>
            <a:r>
              <a:rPr lang="en-AU" sz="900" b="1" dirty="0">
                <a:solidFill>
                  <a:srgbClr val="1E5A82"/>
                </a:solidFill>
                <a:latin typeface="Arial"/>
                <a:cs typeface="Arial"/>
              </a:rPr>
              <a:t>DISABILITY X SEX</a:t>
            </a:r>
          </a:p>
          <a:p>
            <a:pPr>
              <a:lnSpc>
                <a:spcPct val="150000"/>
              </a:lnSpc>
            </a:pPr>
            <a:r>
              <a:rPr lang="en-AU" sz="900" b="1" dirty="0">
                <a:solidFill>
                  <a:srgbClr val="1E5A82"/>
                </a:solidFill>
                <a:latin typeface="Arial"/>
                <a:cs typeface="Arial"/>
              </a:rPr>
              <a:t>TIKINA X ETHNICITY</a:t>
            </a:r>
          </a:p>
          <a:p>
            <a:pPr>
              <a:lnSpc>
                <a:spcPct val="150000"/>
              </a:lnSpc>
            </a:pPr>
            <a:r>
              <a:rPr lang="en-AU" sz="900" b="1" dirty="0">
                <a:solidFill>
                  <a:srgbClr val="1E5A82"/>
                </a:solidFill>
                <a:latin typeface="Arial"/>
                <a:cs typeface="Arial"/>
              </a:rPr>
              <a:t>URBAN/RURAL X DISABILITY</a:t>
            </a:r>
          </a:p>
        </p:txBody>
      </p:sp>
      <p:sp>
        <p:nvSpPr>
          <p:cNvPr id="19" name="TextBox 18"/>
          <p:cNvSpPr txBox="1"/>
          <p:nvPr/>
        </p:nvSpPr>
        <p:spPr>
          <a:xfrm>
            <a:off x="5771076" y="1797431"/>
            <a:ext cx="2943764" cy="1546577"/>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chemeClr val="tx1"/>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rgbClr val="1E5A82"/>
                </a:solidFill>
                <a:latin typeface="Arial"/>
                <a:cs typeface="Arial"/>
              </a:rPr>
              <a:t>TIKINA</a:t>
            </a:r>
          </a:p>
          <a:p>
            <a:pPr>
              <a:lnSpc>
                <a:spcPct val="150000"/>
              </a:lnSpc>
            </a:pPr>
            <a:r>
              <a:rPr lang="en-AU" sz="900" b="1" dirty="0">
                <a:solidFill>
                  <a:srgbClr val="1E5A82"/>
                </a:solidFill>
                <a:latin typeface="Arial"/>
                <a:cs typeface="Arial"/>
              </a:rPr>
              <a:t>SETTLEMENT TYPE</a:t>
            </a: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sp>
        <p:nvSpPr>
          <p:cNvPr id="23" name="Rectangle 22"/>
          <p:cNvSpPr/>
          <p:nvPr/>
        </p:nvSpPr>
        <p:spPr>
          <a:xfrm>
            <a:off x="361713" y="1797430"/>
            <a:ext cx="2187099" cy="556600"/>
          </a:xfrm>
          <a:prstGeom prst="rect">
            <a:avLst/>
          </a:prstGeom>
          <a:solidFill>
            <a:srgbClr val="1E5A82"/>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600" b="1" dirty="0">
                <a:solidFill>
                  <a:srgbClr val="FFFFFF"/>
                </a:solidFill>
                <a:latin typeface="Arial"/>
                <a:ea typeface="ＭＳ 明朝"/>
                <a:cs typeface="Times New Roman"/>
              </a:rPr>
              <a:t>MEN             </a:t>
            </a:r>
            <a:r>
              <a:rPr lang="en-AU" sz="1600" b="1" dirty="0">
                <a:solidFill>
                  <a:srgbClr val="B1D233"/>
                </a:solidFill>
                <a:latin typeface="Arial"/>
                <a:ea typeface="ＭＳ 明朝"/>
                <a:cs typeface="Times New Roman"/>
              </a:rPr>
              <a:t>78.20</a:t>
            </a:r>
          </a:p>
          <a:p>
            <a:r>
              <a:rPr lang="en-AU" sz="1600" b="1" dirty="0">
                <a:solidFill>
                  <a:srgbClr val="FFFFFF"/>
                </a:solidFill>
                <a:latin typeface="Arial"/>
                <a:ea typeface="ＭＳ 明朝"/>
                <a:cs typeface="Times New Roman"/>
              </a:rPr>
              <a:t>WOMEN       </a:t>
            </a:r>
            <a:r>
              <a:rPr lang="en-AU" sz="1600" b="1" dirty="0">
                <a:solidFill>
                  <a:srgbClr val="B1D233"/>
                </a:solidFill>
                <a:latin typeface="Arial"/>
                <a:ea typeface="ＭＳ 明朝"/>
                <a:cs typeface="Times New Roman"/>
              </a:rPr>
              <a:t>77.18</a:t>
            </a:r>
            <a:endParaRPr lang="en-AU" sz="1400" dirty="0">
              <a:solidFill>
                <a:srgbClr val="B1D233"/>
              </a:solidFill>
              <a:latin typeface="Cambria"/>
              <a:ea typeface="ＭＳ 明朝"/>
              <a:cs typeface="Times New Roman"/>
            </a:endParaRPr>
          </a:p>
        </p:txBody>
      </p:sp>
      <p:sp>
        <p:nvSpPr>
          <p:cNvPr id="24" name="TextBox 23"/>
          <p:cNvSpPr txBox="1"/>
          <p:nvPr/>
        </p:nvSpPr>
        <p:spPr>
          <a:xfrm>
            <a:off x="2548811" y="1800032"/>
            <a:ext cx="2513516" cy="553998"/>
          </a:xfrm>
          <a:prstGeom prst="rect">
            <a:avLst/>
          </a:prstGeom>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800" dirty="0">
              <a:solidFill>
                <a:srgbClr val="1E5A82"/>
              </a:solidFill>
              <a:latin typeface="Arial"/>
              <a:cs typeface="Arial"/>
            </a:endParaRPr>
          </a:p>
          <a:p>
            <a:r>
              <a:rPr lang="en-US" sz="1400" dirty="0">
                <a:solidFill>
                  <a:srgbClr val="1D5E86"/>
                </a:solidFill>
                <a:latin typeface="Arial"/>
                <a:cs typeface="Arial"/>
              </a:rPr>
              <a:t>  70-79.99   =  DEPRIVED</a:t>
            </a:r>
          </a:p>
          <a:p>
            <a:endParaRPr lang="en-AU" sz="800" dirty="0">
              <a:solidFill>
                <a:srgbClr val="1E5A82"/>
              </a:solidFill>
              <a:latin typeface="Arial"/>
              <a:ea typeface="ＭＳ 明朝"/>
              <a:cs typeface="Arial"/>
            </a:endParaRPr>
          </a:p>
        </p:txBody>
      </p:sp>
      <p:pic>
        <p:nvPicPr>
          <p:cNvPr id="25" name="Picture 24"/>
          <p:cNvPicPr>
            <a:picLocks noChangeAspect="1"/>
          </p:cNvPicPr>
          <p:nvPr/>
        </p:nvPicPr>
        <p:blipFill>
          <a:blip r:embed="rId3"/>
          <a:stretch>
            <a:fillRect/>
          </a:stretch>
        </p:blipFill>
        <p:spPr>
          <a:xfrm>
            <a:off x="611560" y="2419373"/>
            <a:ext cx="4236469" cy="3641238"/>
          </a:xfrm>
          <a:prstGeom prst="rect">
            <a:avLst/>
          </a:prstGeom>
        </p:spPr>
      </p:pic>
    </p:spTree>
    <p:extLst>
      <p:ext uri="{BB962C8B-B14F-4D97-AF65-F5344CB8AC3E}">
        <p14:creationId xmlns:p14="http://schemas.microsoft.com/office/powerpoint/2010/main" val="158520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37" y="404664"/>
            <a:ext cx="8773064" cy="573751"/>
          </a:xfrm>
        </p:spPr>
        <p:txBody>
          <a:bodyPr>
            <a:noAutofit/>
          </a:bodyPr>
          <a:lstStyle/>
          <a:p>
            <a:r>
              <a:rPr lang="en-US" sz="3000" dirty="0"/>
              <a:t>FIJI EXAMPLE</a:t>
            </a:r>
          </a:p>
        </p:txBody>
      </p:sp>
      <p:sp>
        <p:nvSpPr>
          <p:cNvPr id="20" name="TextBox 19"/>
          <p:cNvSpPr txBox="1"/>
          <p:nvPr/>
        </p:nvSpPr>
        <p:spPr>
          <a:xfrm>
            <a:off x="5857336" y="3389117"/>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chemeClr val="tx1"/>
                </a:solidFill>
                <a:latin typeface="Arial"/>
                <a:cs typeface="Arial"/>
              </a:rPr>
              <a:t>SEX </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857336" y="4647083"/>
            <a:ext cx="2943764" cy="113107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rgbClr val="1E5A82"/>
                </a:solidFill>
                <a:latin typeface="Arial"/>
                <a:cs typeface="Arial"/>
              </a:rPr>
              <a:t>AGE X SEX</a:t>
            </a:r>
          </a:p>
          <a:p>
            <a:pPr>
              <a:lnSpc>
                <a:spcPct val="150000"/>
              </a:lnSpc>
            </a:pPr>
            <a:r>
              <a:rPr lang="en-AU" sz="900" b="1" dirty="0">
                <a:solidFill>
                  <a:schemeClr val="tx1"/>
                </a:solidFill>
                <a:latin typeface="Arial"/>
                <a:cs typeface="Arial"/>
              </a:rPr>
              <a:t>SETTLEMENT TYPE X SEX</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TIKINA X ETHNICITY</a:t>
            </a: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857336" y="1728423"/>
            <a:ext cx="2943764" cy="1546577"/>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rgbClr val="1D5E86"/>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rgbClr val="1E5A82"/>
                </a:solidFill>
                <a:latin typeface="Arial"/>
                <a:cs typeface="Arial"/>
              </a:rPr>
              <a:t>TIKINA</a:t>
            </a:r>
          </a:p>
          <a:p>
            <a:pPr>
              <a:lnSpc>
                <a:spcPct val="150000"/>
              </a:lnSpc>
            </a:pPr>
            <a:r>
              <a:rPr lang="en-AU" sz="900" b="1" dirty="0">
                <a:solidFill>
                  <a:schemeClr val="tx1"/>
                </a:solidFill>
                <a:latin typeface="Arial"/>
                <a:cs typeface="Arial"/>
              </a:rPr>
              <a:t>SETTLEMENT TYPE</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pic>
        <p:nvPicPr>
          <p:cNvPr id="13" name="Picture 12"/>
          <p:cNvPicPr>
            <a:picLocks noChangeAspect="1"/>
          </p:cNvPicPr>
          <p:nvPr/>
        </p:nvPicPr>
        <p:blipFill>
          <a:blip r:embed="rId3"/>
          <a:stretch>
            <a:fillRect/>
          </a:stretch>
        </p:blipFill>
        <p:spPr>
          <a:xfrm>
            <a:off x="572365" y="1866548"/>
            <a:ext cx="4939914" cy="4132070"/>
          </a:xfrm>
          <a:prstGeom prst="rect">
            <a:avLst/>
          </a:prstGeom>
        </p:spPr>
      </p:pic>
    </p:spTree>
    <p:extLst>
      <p:ext uri="{BB962C8B-B14F-4D97-AF65-F5344CB8AC3E}">
        <p14:creationId xmlns:p14="http://schemas.microsoft.com/office/powerpoint/2010/main" val="1301412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848710" y="3423621"/>
            <a:ext cx="2943764" cy="113107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chemeClr val="tx1"/>
                </a:solidFill>
                <a:latin typeface="Arial"/>
                <a:cs typeface="Arial"/>
              </a:rPr>
              <a:t>SEX </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848710" y="4664335"/>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rgbClr val="1D5E86"/>
                </a:solidFill>
                <a:latin typeface="Arial"/>
                <a:cs typeface="Arial"/>
              </a:rPr>
              <a:t>AGE X SEX</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 X SEX</a:t>
            </a:r>
            <a:endParaRPr lang="en-AU" sz="900" b="1" dirty="0">
              <a:solidFill>
                <a:srgbClr val="1E5A82"/>
              </a:solidFill>
              <a:latin typeface="Arial"/>
              <a:cs typeface="Arial"/>
            </a:endParaRPr>
          </a:p>
          <a:p>
            <a:pPr>
              <a:lnSpc>
                <a:spcPct val="150000"/>
              </a:lnSpc>
            </a:pPr>
            <a:r>
              <a:rPr lang="en-AU" sz="900" b="1" dirty="0">
                <a:solidFill>
                  <a:schemeClr val="tx2"/>
                </a:solidFill>
                <a:latin typeface="Arial"/>
                <a:cs typeface="Arial"/>
              </a:rPr>
              <a:t>TIKINA X ETHNICITY</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848710" y="1762927"/>
            <a:ext cx="2943764" cy="1546577"/>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chemeClr val="tx1"/>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chemeClr val="tx2"/>
                </a:solidFill>
                <a:latin typeface="Arial"/>
                <a:cs typeface="Arial"/>
              </a:rPr>
              <a:t>TIKINA</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pic>
        <p:nvPicPr>
          <p:cNvPr id="13" name="Picture 12"/>
          <p:cNvPicPr>
            <a:picLocks noChangeAspect="1"/>
          </p:cNvPicPr>
          <p:nvPr/>
        </p:nvPicPr>
        <p:blipFill rotWithShape="1">
          <a:blip r:embed="rId3"/>
          <a:srcRect b="5865"/>
          <a:stretch/>
        </p:blipFill>
        <p:spPr>
          <a:xfrm>
            <a:off x="577965" y="1935562"/>
            <a:ext cx="5033033" cy="3796287"/>
          </a:xfrm>
          <a:prstGeom prst="rect">
            <a:avLst/>
          </a:prstGeom>
        </p:spPr>
      </p:pic>
      <p:sp>
        <p:nvSpPr>
          <p:cNvPr id="14" name="Title 1"/>
          <p:cNvSpPr>
            <a:spLocks noGrp="1"/>
          </p:cNvSpPr>
          <p:nvPr>
            <p:ph type="title"/>
          </p:nvPr>
        </p:nvSpPr>
        <p:spPr>
          <a:xfrm>
            <a:off x="323528" y="406977"/>
            <a:ext cx="8773064" cy="573751"/>
          </a:xfrm>
        </p:spPr>
        <p:txBody>
          <a:bodyPr>
            <a:noAutofit/>
          </a:bodyPr>
          <a:lstStyle/>
          <a:p>
            <a:r>
              <a:rPr lang="en-US" sz="3000" dirty="0"/>
              <a:t>FIJI EXAMPLE</a:t>
            </a:r>
          </a:p>
        </p:txBody>
      </p:sp>
    </p:spTree>
    <p:extLst>
      <p:ext uri="{BB962C8B-B14F-4D97-AF65-F5344CB8AC3E}">
        <p14:creationId xmlns:p14="http://schemas.microsoft.com/office/powerpoint/2010/main" val="2858330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6" y="406977"/>
            <a:ext cx="8773064" cy="573751"/>
          </a:xfrm>
        </p:spPr>
        <p:txBody>
          <a:bodyPr>
            <a:noAutofit/>
          </a:bodyPr>
          <a:lstStyle/>
          <a:p>
            <a:r>
              <a:rPr lang="en-US" sz="3000" dirty="0"/>
              <a:t>FIJI EXAMPLE</a:t>
            </a:r>
          </a:p>
        </p:txBody>
      </p:sp>
      <p:sp>
        <p:nvSpPr>
          <p:cNvPr id="20" name="TextBox 19"/>
          <p:cNvSpPr txBox="1"/>
          <p:nvPr/>
        </p:nvSpPr>
        <p:spPr>
          <a:xfrm>
            <a:off x="5857336" y="3403744"/>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chemeClr val="tx1"/>
                </a:solidFill>
                <a:latin typeface="Arial"/>
                <a:cs typeface="Arial"/>
              </a:rPr>
              <a:t>SEX </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857336" y="4635832"/>
            <a:ext cx="2943764" cy="113107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chemeClr val="tx1"/>
                </a:solidFill>
                <a:latin typeface="Arial"/>
                <a:cs typeface="Arial"/>
              </a:rPr>
              <a:t>AGE X SEX</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 X SEX</a:t>
            </a:r>
            <a:endParaRPr lang="en-AU" sz="900" b="1" dirty="0">
              <a:solidFill>
                <a:srgbClr val="1E5A82"/>
              </a:solidFill>
              <a:latin typeface="Arial"/>
              <a:cs typeface="Arial"/>
            </a:endParaRPr>
          </a:p>
          <a:p>
            <a:pPr>
              <a:lnSpc>
                <a:spcPct val="150000"/>
              </a:lnSpc>
            </a:pPr>
            <a:r>
              <a:rPr lang="en-AU" sz="900" b="1" dirty="0">
                <a:solidFill>
                  <a:schemeClr val="tx2"/>
                </a:solidFill>
                <a:latin typeface="Arial"/>
                <a:cs typeface="Arial"/>
              </a:rPr>
              <a:t>TIKINA X ETHNICITY</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857335" y="1745921"/>
            <a:ext cx="2943764" cy="1546577"/>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chemeClr val="tx1"/>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chemeClr val="tx2"/>
                </a:solidFill>
                <a:latin typeface="Arial"/>
                <a:cs typeface="Arial"/>
              </a:rPr>
              <a:t>TIKINA</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grpSp>
        <p:nvGrpSpPr>
          <p:cNvPr id="13" name="Group 12"/>
          <p:cNvGrpSpPr/>
          <p:nvPr/>
        </p:nvGrpSpPr>
        <p:grpSpPr>
          <a:xfrm>
            <a:off x="882642" y="1807011"/>
            <a:ext cx="4097570" cy="1694534"/>
            <a:chOff x="282156" y="5212201"/>
            <a:chExt cx="5049421" cy="2784223"/>
          </a:xfrm>
        </p:grpSpPr>
        <p:sp>
          <p:nvSpPr>
            <p:cNvPr id="15" name="TextBox 14"/>
            <p:cNvSpPr txBox="1"/>
            <p:nvPr/>
          </p:nvSpPr>
          <p:spPr>
            <a:xfrm>
              <a:off x="388064" y="5212201"/>
              <a:ext cx="850900" cy="682689"/>
            </a:xfrm>
            <a:prstGeom prst="rect">
              <a:avLst/>
            </a:prstGeom>
            <a:noFill/>
          </p:spPr>
          <p:txBody>
            <a:bodyPr wrap="square" rtlCol="0">
              <a:spAutoFit/>
            </a:bodyPr>
            <a:lstStyle/>
            <a:p>
              <a:r>
                <a:rPr lang="en-US" sz="1050" b="1" dirty="0">
                  <a:solidFill>
                    <a:srgbClr val="FFFFFF"/>
                  </a:solidFill>
                  <a:latin typeface="Arial"/>
                  <a:cs typeface="Arial"/>
                </a:rPr>
                <a:t>TARGET</a:t>
              </a:r>
            </a:p>
          </p:txBody>
        </p:sp>
        <p:sp>
          <p:nvSpPr>
            <p:cNvPr id="16" name="TextBox 15"/>
            <p:cNvSpPr txBox="1"/>
            <p:nvPr/>
          </p:nvSpPr>
          <p:spPr>
            <a:xfrm>
              <a:off x="300005" y="5234787"/>
              <a:ext cx="1460033" cy="576493"/>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7" name="TextBox 16"/>
            <p:cNvSpPr txBox="1"/>
            <p:nvPr/>
          </p:nvSpPr>
          <p:spPr>
            <a:xfrm>
              <a:off x="2000855" y="5234787"/>
              <a:ext cx="1481363" cy="576493"/>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8" name="TextBox 17"/>
            <p:cNvSpPr txBox="1"/>
            <p:nvPr/>
          </p:nvSpPr>
          <p:spPr>
            <a:xfrm>
              <a:off x="3680440" y="5234787"/>
              <a:ext cx="1597986" cy="576493"/>
            </a:xfrm>
            <a:prstGeom prst="rect">
              <a:avLst/>
            </a:prstGeom>
            <a:solidFill>
              <a:srgbClr val="1E5A82"/>
            </a:solidFill>
            <a:ln>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endParaRPr lang="en-US" sz="1400" dirty="0">
                <a:solidFill>
                  <a:schemeClr val="bg1"/>
                </a:solidFill>
              </a:endParaRPr>
            </a:p>
          </p:txBody>
        </p:sp>
        <p:sp>
          <p:nvSpPr>
            <p:cNvPr id="19" name="TextBox 18"/>
            <p:cNvSpPr txBox="1"/>
            <p:nvPr/>
          </p:nvSpPr>
          <p:spPr>
            <a:xfrm>
              <a:off x="721039" y="5237236"/>
              <a:ext cx="967848" cy="606835"/>
            </a:xfrm>
            <a:prstGeom prst="rect">
              <a:avLst/>
            </a:prstGeom>
            <a:noFill/>
          </p:spPr>
          <p:txBody>
            <a:bodyPr wrap="square" rtlCol="0">
              <a:spAutoFit/>
            </a:bodyPr>
            <a:lstStyle/>
            <a:p>
              <a:r>
                <a:rPr lang="en-US" sz="900" b="1" dirty="0">
                  <a:solidFill>
                    <a:srgbClr val="FFFFFF"/>
                  </a:solidFill>
                  <a:latin typeface="Arial"/>
                  <a:cs typeface="Arial"/>
                </a:rPr>
                <a:t>HEALTH STATUS</a:t>
              </a:r>
            </a:p>
          </p:txBody>
        </p:sp>
        <p:sp>
          <p:nvSpPr>
            <p:cNvPr id="23" name="TextBox 22"/>
            <p:cNvSpPr txBox="1"/>
            <p:nvPr/>
          </p:nvSpPr>
          <p:spPr>
            <a:xfrm>
              <a:off x="2149672" y="5234882"/>
              <a:ext cx="1548554" cy="606835"/>
            </a:xfrm>
            <a:prstGeom prst="rect">
              <a:avLst/>
            </a:prstGeom>
            <a:noFill/>
          </p:spPr>
          <p:txBody>
            <a:bodyPr wrap="square" rtlCol="0">
              <a:spAutoFit/>
            </a:bodyPr>
            <a:lstStyle/>
            <a:p>
              <a:r>
                <a:rPr lang="en-US" sz="900" b="1" dirty="0">
                  <a:solidFill>
                    <a:srgbClr val="FFFFFF"/>
                  </a:solidFill>
                  <a:latin typeface="Arial"/>
                  <a:cs typeface="Arial"/>
                </a:rPr>
                <a:t>HEALTH CARE  ACCESS</a:t>
              </a:r>
            </a:p>
          </p:txBody>
        </p:sp>
        <p:sp>
          <p:nvSpPr>
            <p:cNvPr id="24" name="TextBox 23"/>
            <p:cNvSpPr txBox="1"/>
            <p:nvPr/>
          </p:nvSpPr>
          <p:spPr>
            <a:xfrm>
              <a:off x="3839892" y="5237236"/>
              <a:ext cx="1491685" cy="606835"/>
            </a:xfrm>
            <a:prstGeom prst="rect">
              <a:avLst/>
            </a:prstGeom>
            <a:noFill/>
          </p:spPr>
          <p:txBody>
            <a:bodyPr wrap="square" rtlCol="0">
              <a:spAutoFit/>
            </a:bodyPr>
            <a:lstStyle/>
            <a:p>
              <a:r>
                <a:rPr lang="en-US" sz="900" b="1" dirty="0">
                  <a:solidFill>
                    <a:srgbClr val="FFFFFF"/>
                  </a:solidFill>
                  <a:latin typeface="Arial"/>
                  <a:cs typeface="Arial"/>
                </a:rPr>
                <a:t>HEALTH CARE QUALITY </a:t>
              </a:r>
            </a:p>
          </p:txBody>
        </p:sp>
        <p:cxnSp>
          <p:nvCxnSpPr>
            <p:cNvPr id="25" name="Straight Connector 24"/>
            <p:cNvCxnSpPr/>
            <p:nvPr/>
          </p:nvCxnSpPr>
          <p:spPr>
            <a:xfrm>
              <a:off x="1116767" y="5860380"/>
              <a:ext cx="0" cy="242694"/>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59397" y="5790278"/>
              <a:ext cx="0" cy="312796"/>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718154" y="5785971"/>
              <a:ext cx="0" cy="2210453"/>
            </a:xfrm>
            <a:prstGeom prst="line">
              <a:avLst/>
            </a:prstGeom>
            <a:ln>
              <a:solidFill>
                <a:srgbClr val="1E5A8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82156" y="6081182"/>
              <a:ext cx="1867516" cy="697861"/>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900" b="1" dirty="0">
                  <a:solidFill>
                    <a:srgbClr val="1E5A82"/>
                  </a:solidFill>
                  <a:latin typeface="Arial"/>
                  <a:cs typeface="Arial"/>
                </a:rPr>
                <a:t>50% sample had injury/ illness in previous year</a:t>
              </a:r>
            </a:p>
          </p:txBody>
        </p:sp>
        <p:sp>
          <p:nvSpPr>
            <p:cNvPr id="29" name="TextBox 28"/>
            <p:cNvSpPr txBox="1"/>
            <p:nvPr/>
          </p:nvSpPr>
          <p:spPr>
            <a:xfrm>
              <a:off x="295225" y="6940258"/>
              <a:ext cx="1854447" cy="970936"/>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900" b="1" dirty="0">
                  <a:solidFill>
                    <a:srgbClr val="1E5A82"/>
                  </a:solidFill>
                  <a:latin typeface="Arial"/>
                  <a:cs typeface="Arial"/>
                </a:rPr>
                <a:t>Caused work absence: </a:t>
              </a:r>
            </a:p>
            <a:p>
              <a:pPr>
                <a:lnSpc>
                  <a:spcPct val="120000"/>
                </a:lnSpc>
              </a:pPr>
              <a:r>
                <a:rPr lang="en-AU" sz="900" b="1" dirty="0">
                  <a:solidFill>
                    <a:srgbClr val="1E5A82"/>
                  </a:solidFill>
                  <a:latin typeface="Arial"/>
                  <a:cs typeface="Arial"/>
                </a:rPr>
                <a:t>60% men; </a:t>
              </a:r>
            </a:p>
            <a:p>
              <a:pPr>
                <a:lnSpc>
                  <a:spcPct val="120000"/>
                </a:lnSpc>
              </a:pPr>
              <a:r>
                <a:rPr lang="en-AU" sz="900" b="1" dirty="0">
                  <a:solidFill>
                    <a:srgbClr val="1E5A82"/>
                  </a:solidFill>
                  <a:latin typeface="Arial"/>
                  <a:cs typeface="Arial"/>
                </a:rPr>
                <a:t>50% women</a:t>
              </a:r>
            </a:p>
          </p:txBody>
        </p:sp>
        <p:sp>
          <p:nvSpPr>
            <p:cNvPr id="30" name="TextBox 29"/>
            <p:cNvSpPr txBox="1"/>
            <p:nvPr/>
          </p:nvSpPr>
          <p:spPr>
            <a:xfrm>
              <a:off x="3361533" y="6066871"/>
              <a:ext cx="1916895" cy="697861"/>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900" b="1" dirty="0">
                  <a:solidFill>
                    <a:srgbClr val="1E5A82"/>
                  </a:solidFill>
                  <a:latin typeface="Arial"/>
                  <a:cs typeface="Arial"/>
                </a:rPr>
                <a:t>Saw doctor: </a:t>
              </a:r>
              <a:br>
                <a:rPr lang="en-AU" sz="900" b="1" dirty="0">
                  <a:solidFill>
                    <a:srgbClr val="1E5A82"/>
                  </a:solidFill>
                  <a:latin typeface="Arial"/>
                  <a:cs typeface="Arial"/>
                </a:rPr>
              </a:br>
              <a:r>
                <a:rPr lang="en-AU" sz="900" b="1" dirty="0">
                  <a:solidFill>
                    <a:srgbClr val="1E5A82"/>
                  </a:solidFill>
                  <a:latin typeface="Arial"/>
                  <a:cs typeface="Arial"/>
                </a:rPr>
                <a:t>92% men; 84% women</a:t>
              </a:r>
            </a:p>
          </p:txBody>
        </p:sp>
        <p:sp>
          <p:nvSpPr>
            <p:cNvPr id="31" name="TextBox 30"/>
            <p:cNvSpPr txBox="1"/>
            <p:nvPr/>
          </p:nvSpPr>
          <p:spPr>
            <a:xfrm>
              <a:off x="3361533" y="6935278"/>
              <a:ext cx="1916895" cy="970936"/>
            </a:xfrm>
            <a:prstGeom prst="rect">
              <a:avLst/>
            </a:prstGeom>
            <a:ln w="3175" cmpd="sng">
              <a:solidFill>
                <a:srgbClr val="1E5A82"/>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en-AU" sz="900" b="1" dirty="0">
                  <a:solidFill>
                    <a:srgbClr val="1E5A82"/>
                  </a:solidFill>
                  <a:latin typeface="Arial"/>
                  <a:cs typeface="Arial"/>
                </a:rPr>
                <a:t>Issue with practitioner skill: 3.4% men;</a:t>
              </a:r>
            </a:p>
            <a:p>
              <a:pPr>
                <a:lnSpc>
                  <a:spcPct val="120000"/>
                </a:lnSpc>
              </a:pPr>
              <a:r>
                <a:rPr lang="en-AU" sz="900" b="1" dirty="0">
                  <a:solidFill>
                    <a:srgbClr val="1E5A82"/>
                  </a:solidFill>
                  <a:latin typeface="Arial"/>
                  <a:cs typeface="Arial"/>
                </a:rPr>
                <a:t>7.4% women</a:t>
              </a:r>
            </a:p>
          </p:txBody>
        </p:sp>
      </p:grpSp>
      <p:pic>
        <p:nvPicPr>
          <p:cNvPr id="32" name="Picture 31"/>
          <p:cNvPicPr>
            <a:picLocks noChangeAspect="1"/>
          </p:cNvPicPr>
          <p:nvPr/>
        </p:nvPicPr>
        <p:blipFill>
          <a:blip r:embed="rId3"/>
          <a:stretch>
            <a:fillRect/>
          </a:stretch>
        </p:blipFill>
        <p:spPr>
          <a:xfrm>
            <a:off x="1137025" y="3501008"/>
            <a:ext cx="3506983" cy="2663758"/>
          </a:xfrm>
          <a:prstGeom prst="rect">
            <a:avLst/>
          </a:prstGeom>
          <a:ln>
            <a:solidFill>
              <a:srgbClr val="1E5A82"/>
            </a:solidFill>
          </a:ln>
        </p:spPr>
      </p:pic>
    </p:spTree>
    <p:extLst>
      <p:ext uri="{BB962C8B-B14F-4D97-AF65-F5344CB8AC3E}">
        <p14:creationId xmlns:p14="http://schemas.microsoft.com/office/powerpoint/2010/main" val="334121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673" y="44624"/>
            <a:ext cx="8337767" cy="955423"/>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pc="-20" dirty="0" smtClean="0">
                <a:latin typeface="+mj-lt"/>
              </a:rPr>
              <a:t>TO LEAVE NO ONE BEHIND</a:t>
            </a:r>
            <a:r>
              <a:rPr lang="en-US" spc="-20" dirty="0">
                <a:latin typeface="+mj-lt"/>
              </a:rPr>
              <a:t> </a:t>
            </a:r>
            <a:r>
              <a:rPr lang="en-US" spc="-20" dirty="0" smtClean="0">
                <a:latin typeface="+mj-lt"/>
              </a:rPr>
              <a:t>WE NEED TO MEASURE AT THE INDIVIDUAL LEVEL</a:t>
            </a:r>
            <a:endParaRPr lang="en-AU" spc="-20" dirty="0">
              <a:latin typeface="+mj-lt"/>
            </a:endParaRPr>
          </a:p>
        </p:txBody>
      </p:sp>
      <p:sp>
        <p:nvSpPr>
          <p:cNvPr id="4" name="Content Placeholder 2"/>
          <p:cNvSpPr txBox="1">
            <a:spLocks/>
          </p:cNvSpPr>
          <p:nvPr/>
        </p:nvSpPr>
        <p:spPr>
          <a:xfrm>
            <a:off x="189186" y="1072055"/>
            <a:ext cx="8245366" cy="5202621"/>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50515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051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051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051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1300" b="1" dirty="0" smtClean="0"/>
          </a:p>
          <a:p>
            <a:pPr marL="914400" lvl="2" indent="0">
              <a:buNone/>
            </a:pPr>
            <a:endParaRPr lang="en-AU" dirty="0"/>
          </a:p>
        </p:txBody>
      </p:sp>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514" t="4856" r="6469" b="4448"/>
          <a:stretch/>
        </p:blipFill>
        <p:spPr bwMode="auto">
          <a:xfrm>
            <a:off x="0" y="1139586"/>
            <a:ext cx="9144000" cy="571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20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857336" y="3389117"/>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chemeClr val="tx1"/>
                </a:solidFill>
                <a:latin typeface="Arial"/>
                <a:cs typeface="Arial"/>
              </a:rPr>
              <a:t>SEX </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857336" y="4629831"/>
            <a:ext cx="2943764" cy="113107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chemeClr val="tx1"/>
                </a:solidFill>
                <a:latin typeface="Arial"/>
                <a:cs typeface="Arial"/>
              </a:rPr>
              <a:t>AGE X SEX</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 X SEX</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TIKINA X ETHNICITY</a:t>
            </a: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857336" y="1737049"/>
            <a:ext cx="2943764" cy="1546577"/>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chemeClr val="tx1"/>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rgbClr val="1E5A82"/>
                </a:solidFill>
                <a:latin typeface="Arial"/>
                <a:cs typeface="Arial"/>
              </a:rPr>
              <a:t>TIKINA</a:t>
            </a:r>
          </a:p>
          <a:p>
            <a:pPr>
              <a:lnSpc>
                <a:spcPct val="150000"/>
              </a:lnSpc>
            </a:pPr>
            <a:r>
              <a:rPr lang="en-AU" sz="900" b="1" dirty="0">
                <a:solidFill>
                  <a:srgbClr val="1D5E86"/>
                </a:solidFill>
                <a:latin typeface="Arial"/>
                <a:cs typeface="Arial"/>
              </a:rPr>
              <a:t>SETTLEMENT TYPE</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pic>
        <p:nvPicPr>
          <p:cNvPr id="10" name="Picture 9"/>
          <p:cNvPicPr>
            <a:picLocks noChangeAspect="1"/>
          </p:cNvPicPr>
          <p:nvPr/>
        </p:nvPicPr>
        <p:blipFill>
          <a:blip r:embed="rId3"/>
          <a:stretch>
            <a:fillRect/>
          </a:stretch>
        </p:blipFill>
        <p:spPr>
          <a:xfrm>
            <a:off x="630071" y="1970058"/>
            <a:ext cx="4943165" cy="3995826"/>
          </a:xfrm>
          <a:prstGeom prst="rect">
            <a:avLst/>
          </a:prstGeom>
        </p:spPr>
      </p:pic>
      <p:sp>
        <p:nvSpPr>
          <p:cNvPr id="12" name="Title 1"/>
          <p:cNvSpPr>
            <a:spLocks noGrp="1"/>
          </p:cNvSpPr>
          <p:nvPr>
            <p:ph type="title"/>
          </p:nvPr>
        </p:nvSpPr>
        <p:spPr>
          <a:xfrm>
            <a:off x="335440" y="406977"/>
            <a:ext cx="8773064" cy="573751"/>
          </a:xfrm>
        </p:spPr>
        <p:txBody>
          <a:bodyPr>
            <a:noAutofit/>
          </a:bodyPr>
          <a:lstStyle/>
          <a:p>
            <a:r>
              <a:rPr lang="en-US" sz="3000" dirty="0"/>
              <a:t>FIJI EXAMPLE</a:t>
            </a:r>
          </a:p>
        </p:txBody>
      </p:sp>
    </p:spTree>
    <p:extLst>
      <p:ext uri="{BB962C8B-B14F-4D97-AF65-F5344CB8AC3E}">
        <p14:creationId xmlns:p14="http://schemas.microsoft.com/office/powerpoint/2010/main" val="3574566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857336" y="3363239"/>
            <a:ext cx="2943764" cy="1131079"/>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chemeClr val="tx1"/>
                </a:solidFill>
                <a:latin typeface="Arial"/>
                <a:cs typeface="Arial"/>
              </a:rPr>
              <a:t>SEX </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857336" y="4603953"/>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rgbClr val="1D5E86"/>
                </a:solidFill>
                <a:latin typeface="Arial"/>
                <a:cs typeface="Arial"/>
              </a:rPr>
              <a:t>AGE X SEX</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 X SEX</a:t>
            </a:r>
            <a:endParaRPr lang="en-AU" sz="900" b="1" dirty="0">
              <a:solidFill>
                <a:srgbClr val="1E5A82"/>
              </a:solidFill>
              <a:latin typeface="Arial"/>
              <a:cs typeface="Arial"/>
            </a:endParaRPr>
          </a:p>
          <a:p>
            <a:pPr>
              <a:lnSpc>
                <a:spcPct val="150000"/>
              </a:lnSpc>
            </a:pPr>
            <a:r>
              <a:rPr lang="en-AU" sz="900" b="1" dirty="0">
                <a:solidFill>
                  <a:schemeClr val="tx2"/>
                </a:solidFill>
                <a:latin typeface="Arial"/>
                <a:cs typeface="Arial"/>
              </a:rPr>
              <a:t>TIKINA X ETHNICITY</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857336" y="1728423"/>
            <a:ext cx="2943764" cy="1546577"/>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rgbClr val="1D5E86"/>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chemeClr val="tx1"/>
                </a:solidFill>
                <a:latin typeface="Arial"/>
                <a:cs typeface="Arial"/>
              </a:rPr>
              <a:t>TIKINA</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HOUSEHOLD</a:t>
            </a:r>
          </a:p>
          <a:p>
            <a:pPr>
              <a:lnSpc>
                <a:spcPct val="150000"/>
              </a:lnSpc>
            </a:pPr>
            <a:r>
              <a:rPr lang="en-AU" sz="900" b="1" dirty="0">
                <a:solidFill>
                  <a:srgbClr val="1E5A82"/>
                </a:solidFill>
                <a:latin typeface="Arial"/>
                <a:cs typeface="Arial"/>
              </a:rPr>
              <a:t>INDIVIDUAL</a:t>
            </a:r>
          </a:p>
        </p:txBody>
      </p:sp>
      <p:pic>
        <p:nvPicPr>
          <p:cNvPr id="9" name="Picture 8"/>
          <p:cNvPicPr/>
          <p:nvPr/>
        </p:nvPicPr>
        <p:blipFill>
          <a:blip r:embed="rId3">
            <a:extLst>
              <a:ext uri="{28A0092B-C50C-407E-A947-70E740481C1C}">
                <a14:useLocalDpi xmlns:a14="http://schemas.microsoft.com/office/drawing/2010/main" val="0"/>
              </a:ext>
            </a:extLst>
          </a:blip>
          <a:srcRect t="4271" r="13092" b="4227"/>
          <a:stretch>
            <a:fillRect/>
          </a:stretch>
        </p:blipFill>
        <p:spPr bwMode="auto">
          <a:xfrm>
            <a:off x="606302" y="1970054"/>
            <a:ext cx="4509162" cy="3976776"/>
          </a:xfrm>
          <a:prstGeom prst="rect">
            <a:avLst/>
          </a:prstGeom>
          <a:noFill/>
          <a:ln>
            <a:noFill/>
          </a:ln>
        </p:spPr>
      </p:pic>
      <p:sp>
        <p:nvSpPr>
          <p:cNvPr id="11" name="Title 1"/>
          <p:cNvSpPr>
            <a:spLocks noGrp="1"/>
          </p:cNvSpPr>
          <p:nvPr>
            <p:ph type="title"/>
          </p:nvPr>
        </p:nvSpPr>
        <p:spPr>
          <a:xfrm>
            <a:off x="323528" y="404664"/>
            <a:ext cx="8773064" cy="573751"/>
          </a:xfrm>
        </p:spPr>
        <p:txBody>
          <a:bodyPr>
            <a:noAutofit/>
          </a:bodyPr>
          <a:lstStyle/>
          <a:p>
            <a:r>
              <a:rPr lang="en-US" sz="3000" dirty="0"/>
              <a:t>FIJI EXAMPLE</a:t>
            </a:r>
          </a:p>
        </p:txBody>
      </p:sp>
    </p:spTree>
    <p:extLst>
      <p:ext uri="{BB962C8B-B14F-4D97-AF65-F5344CB8AC3E}">
        <p14:creationId xmlns:p14="http://schemas.microsoft.com/office/powerpoint/2010/main" val="293687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165304"/>
            <a:ext cx="720080"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23528" y="404664"/>
            <a:ext cx="8773064" cy="573751"/>
          </a:xfrm>
        </p:spPr>
        <p:txBody>
          <a:bodyPr>
            <a:noAutofit/>
          </a:bodyPr>
          <a:lstStyle/>
          <a:p>
            <a:r>
              <a:rPr lang="en-US" sz="3000" dirty="0"/>
              <a:t>FIJI EXAMPLE</a:t>
            </a:r>
          </a:p>
        </p:txBody>
      </p:sp>
      <p:sp>
        <p:nvSpPr>
          <p:cNvPr id="13" name="TextBox 12"/>
          <p:cNvSpPr txBox="1"/>
          <p:nvPr/>
        </p:nvSpPr>
        <p:spPr>
          <a:xfrm>
            <a:off x="269969" y="1484784"/>
            <a:ext cx="4104456" cy="400110"/>
          </a:xfrm>
          <a:prstGeom prst="rect">
            <a:avLst/>
          </a:prstGeom>
          <a:noFill/>
        </p:spPr>
        <p:txBody>
          <a:bodyPr wrap="square" rtlCol="0">
            <a:spAutoFit/>
          </a:bodyPr>
          <a:lstStyle/>
          <a:p>
            <a:pPr defTabSz="457200"/>
            <a:r>
              <a:rPr lang="en-US" sz="2000" b="1" dirty="0" smtClean="0">
                <a:solidFill>
                  <a:srgbClr val="1E5D85"/>
                </a:solidFill>
                <a:latin typeface="Arial"/>
                <a:cs typeface="Arial"/>
              </a:rPr>
              <a:t>SOURCE OF COOKING FUEL</a:t>
            </a:r>
            <a:endParaRPr lang="en-US" sz="2000" b="1" dirty="0">
              <a:solidFill>
                <a:srgbClr val="1E5D85"/>
              </a:solidFill>
              <a:latin typeface="Arial"/>
              <a:cs typeface="Arial"/>
            </a:endParaRPr>
          </a:p>
        </p:txBody>
      </p:sp>
      <p:pic>
        <p:nvPicPr>
          <p:cNvPr id="16" name="Picture 15"/>
          <p:cNvPicPr>
            <a:picLocks noChangeAspect="1"/>
          </p:cNvPicPr>
          <p:nvPr/>
        </p:nvPicPr>
        <p:blipFill>
          <a:blip r:embed="rId3"/>
          <a:stretch>
            <a:fillRect/>
          </a:stretch>
        </p:blipFill>
        <p:spPr>
          <a:xfrm>
            <a:off x="190500" y="2060848"/>
            <a:ext cx="5682810" cy="4380234"/>
          </a:xfrm>
          <a:prstGeom prst="rect">
            <a:avLst/>
          </a:prstGeom>
          <a:ln>
            <a:solidFill>
              <a:srgbClr val="1E5A82"/>
            </a:solidFill>
          </a:ln>
        </p:spPr>
      </p:pic>
      <p:sp>
        <p:nvSpPr>
          <p:cNvPr id="17" name="TextBox 16"/>
          <p:cNvSpPr txBox="1"/>
          <p:nvPr/>
        </p:nvSpPr>
        <p:spPr>
          <a:xfrm>
            <a:off x="5940152" y="4941168"/>
            <a:ext cx="3080098" cy="1172629"/>
          </a:xfrm>
          <a:prstGeom prst="rect">
            <a:avLst/>
          </a:prstGeom>
          <a:ln>
            <a:solidFill>
              <a:srgbClr val="1E5D85"/>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rgbClr val="1E5D85"/>
                </a:solidFill>
                <a:latin typeface="Arial"/>
                <a:cs typeface="Arial"/>
              </a:rPr>
              <a:t>INTERSECTIONALITY</a:t>
            </a:r>
          </a:p>
          <a:p>
            <a:pPr algn="ctr">
              <a:lnSpc>
                <a:spcPct val="90000"/>
              </a:lnSpc>
            </a:pPr>
            <a:endParaRPr lang="en-AU" sz="900" b="1" dirty="0">
              <a:solidFill>
                <a:srgbClr val="1E5D85"/>
              </a:solidFill>
              <a:latin typeface="Arial"/>
              <a:cs typeface="Arial"/>
            </a:endParaRPr>
          </a:p>
          <a:p>
            <a:pPr>
              <a:lnSpc>
                <a:spcPct val="150000"/>
              </a:lnSpc>
            </a:pPr>
            <a:r>
              <a:rPr lang="en-AU" sz="900" dirty="0">
                <a:solidFill>
                  <a:srgbClr val="1E5D85"/>
                </a:solidFill>
                <a:latin typeface="Arial"/>
                <a:cs typeface="Arial"/>
              </a:rPr>
              <a:t>AGE X SEX</a:t>
            </a:r>
          </a:p>
          <a:p>
            <a:pPr>
              <a:lnSpc>
                <a:spcPct val="150000"/>
              </a:lnSpc>
            </a:pPr>
            <a:r>
              <a:rPr lang="en-AU" sz="900" dirty="0" smtClean="0">
                <a:solidFill>
                  <a:srgbClr val="1E5D85"/>
                </a:solidFill>
                <a:latin typeface="Arial"/>
                <a:cs typeface="Arial"/>
              </a:rPr>
              <a:t>DISABILITY X </a:t>
            </a:r>
            <a:r>
              <a:rPr lang="en-AU" sz="900" dirty="0">
                <a:solidFill>
                  <a:srgbClr val="1E5D85"/>
                </a:solidFill>
                <a:latin typeface="Arial"/>
                <a:cs typeface="Arial"/>
              </a:rPr>
              <a:t>SEX</a:t>
            </a:r>
          </a:p>
          <a:p>
            <a:pPr>
              <a:lnSpc>
                <a:spcPct val="150000"/>
              </a:lnSpc>
            </a:pPr>
            <a:r>
              <a:rPr lang="en-AU" sz="900" dirty="0" smtClean="0">
                <a:solidFill>
                  <a:srgbClr val="1E5D85"/>
                </a:solidFill>
                <a:latin typeface="Arial"/>
                <a:cs typeface="Arial"/>
              </a:rPr>
              <a:t>TIKINIA X </a:t>
            </a:r>
            <a:r>
              <a:rPr lang="en-AU" sz="900" dirty="0">
                <a:solidFill>
                  <a:srgbClr val="1E5D85"/>
                </a:solidFill>
                <a:latin typeface="Arial"/>
                <a:cs typeface="Arial"/>
              </a:rPr>
              <a:t>ETHNICITY </a:t>
            </a:r>
          </a:p>
          <a:p>
            <a:pPr>
              <a:lnSpc>
                <a:spcPct val="150000"/>
              </a:lnSpc>
            </a:pPr>
            <a:r>
              <a:rPr lang="en-AU" sz="900" dirty="0" smtClean="0">
                <a:solidFill>
                  <a:srgbClr val="1E5D85"/>
                </a:solidFill>
                <a:latin typeface="Arial"/>
                <a:cs typeface="Arial"/>
              </a:rPr>
              <a:t>URBAN/RURAL X DISABILITY</a:t>
            </a:r>
            <a:endParaRPr lang="en-AU" sz="900" dirty="0">
              <a:solidFill>
                <a:srgbClr val="1E5D85"/>
              </a:solidFill>
              <a:latin typeface="Arial"/>
              <a:cs typeface="Arial"/>
            </a:endParaRPr>
          </a:p>
        </p:txBody>
      </p:sp>
      <p:sp>
        <p:nvSpPr>
          <p:cNvPr id="20" name="TextBox 19"/>
          <p:cNvSpPr txBox="1"/>
          <p:nvPr/>
        </p:nvSpPr>
        <p:spPr>
          <a:xfrm>
            <a:off x="5940152" y="3717032"/>
            <a:ext cx="3071472" cy="117262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rgbClr val="1D5E86"/>
                </a:solidFill>
                <a:latin typeface="Arial"/>
                <a:cs typeface="Arial"/>
              </a:rPr>
              <a:t>DISAGGREGATION</a:t>
            </a:r>
          </a:p>
          <a:p>
            <a:pPr>
              <a:lnSpc>
                <a:spcPct val="90000"/>
              </a:lnSpc>
            </a:pPr>
            <a:endParaRPr lang="en-AU" sz="900" b="1" dirty="0">
              <a:solidFill>
                <a:srgbClr val="1D5E86"/>
              </a:solidFill>
              <a:latin typeface="Arial"/>
              <a:cs typeface="Arial"/>
            </a:endParaRPr>
          </a:p>
          <a:p>
            <a:pPr>
              <a:lnSpc>
                <a:spcPct val="150000"/>
              </a:lnSpc>
            </a:pPr>
            <a:r>
              <a:rPr lang="en-AU" sz="900" dirty="0">
                <a:solidFill>
                  <a:srgbClr val="1D5E86"/>
                </a:solidFill>
                <a:latin typeface="Arial"/>
                <a:cs typeface="Arial"/>
              </a:rPr>
              <a:t>SEX </a:t>
            </a:r>
          </a:p>
          <a:p>
            <a:pPr>
              <a:lnSpc>
                <a:spcPct val="150000"/>
              </a:lnSpc>
            </a:pPr>
            <a:r>
              <a:rPr lang="en-AU" sz="900" dirty="0">
                <a:solidFill>
                  <a:srgbClr val="1D5E86"/>
                </a:solidFill>
                <a:latin typeface="Arial"/>
                <a:cs typeface="Arial"/>
              </a:rPr>
              <a:t>AGE</a:t>
            </a:r>
          </a:p>
          <a:p>
            <a:pPr>
              <a:lnSpc>
                <a:spcPct val="150000"/>
              </a:lnSpc>
            </a:pPr>
            <a:r>
              <a:rPr lang="en-AU" sz="900" dirty="0">
                <a:solidFill>
                  <a:srgbClr val="1D5E86"/>
                </a:solidFill>
                <a:latin typeface="Arial"/>
                <a:cs typeface="Arial"/>
              </a:rPr>
              <a:t>ETHNICITY </a:t>
            </a:r>
          </a:p>
          <a:p>
            <a:pPr>
              <a:lnSpc>
                <a:spcPct val="150000"/>
              </a:lnSpc>
            </a:pPr>
            <a:r>
              <a:rPr lang="en-AU" sz="900" dirty="0">
                <a:solidFill>
                  <a:srgbClr val="1D5E86"/>
                </a:solidFill>
                <a:latin typeface="Arial"/>
                <a:cs typeface="Arial"/>
              </a:rPr>
              <a:t>DISABILITY </a:t>
            </a:r>
          </a:p>
        </p:txBody>
      </p:sp>
      <p:sp>
        <p:nvSpPr>
          <p:cNvPr id="21" name="TextBox 20"/>
          <p:cNvSpPr txBox="1"/>
          <p:nvPr/>
        </p:nvSpPr>
        <p:spPr>
          <a:xfrm>
            <a:off x="5940152" y="2060848"/>
            <a:ext cx="3071472" cy="1588127"/>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AU" sz="900" b="1" dirty="0">
                <a:solidFill>
                  <a:srgbClr val="1D5E86"/>
                </a:solidFill>
                <a:latin typeface="Arial"/>
                <a:cs typeface="Arial"/>
              </a:rPr>
              <a:t>LEVEL OF ANALYSIS</a:t>
            </a:r>
          </a:p>
          <a:p>
            <a:pPr algn="ctr">
              <a:lnSpc>
                <a:spcPct val="90000"/>
              </a:lnSpc>
            </a:pPr>
            <a:endParaRPr lang="en-AU" sz="900" b="1" dirty="0">
              <a:solidFill>
                <a:srgbClr val="1D5E86"/>
              </a:solidFill>
              <a:latin typeface="Arial"/>
              <a:cs typeface="Arial"/>
            </a:endParaRPr>
          </a:p>
          <a:p>
            <a:pPr>
              <a:lnSpc>
                <a:spcPct val="150000"/>
              </a:lnSpc>
            </a:pPr>
            <a:r>
              <a:rPr lang="en-AU" sz="900" dirty="0">
                <a:solidFill>
                  <a:srgbClr val="1D5E86"/>
                </a:solidFill>
                <a:latin typeface="Arial"/>
                <a:cs typeface="Arial"/>
              </a:rPr>
              <a:t>NATION</a:t>
            </a:r>
          </a:p>
          <a:p>
            <a:pPr>
              <a:lnSpc>
                <a:spcPct val="150000"/>
              </a:lnSpc>
            </a:pPr>
            <a:r>
              <a:rPr lang="en-AU" sz="900" dirty="0">
                <a:solidFill>
                  <a:srgbClr val="1D5E86"/>
                </a:solidFill>
                <a:latin typeface="Arial"/>
                <a:cs typeface="Arial"/>
              </a:rPr>
              <a:t>REGION</a:t>
            </a:r>
          </a:p>
          <a:p>
            <a:pPr>
              <a:lnSpc>
                <a:spcPct val="150000"/>
              </a:lnSpc>
            </a:pPr>
            <a:r>
              <a:rPr lang="en-AU" sz="900" dirty="0">
                <a:solidFill>
                  <a:srgbClr val="1D5E86"/>
                </a:solidFill>
                <a:latin typeface="Arial"/>
                <a:cs typeface="Arial"/>
              </a:rPr>
              <a:t>TIKINA</a:t>
            </a:r>
          </a:p>
          <a:p>
            <a:pPr>
              <a:lnSpc>
                <a:spcPct val="150000"/>
              </a:lnSpc>
            </a:pPr>
            <a:r>
              <a:rPr lang="en-AU" sz="900" b="1" dirty="0">
                <a:solidFill>
                  <a:srgbClr val="1D5E86"/>
                </a:solidFill>
                <a:latin typeface="Arial"/>
                <a:cs typeface="Arial"/>
              </a:rPr>
              <a:t>SETTLEMENT TYPE</a:t>
            </a:r>
          </a:p>
          <a:p>
            <a:pPr>
              <a:lnSpc>
                <a:spcPct val="150000"/>
              </a:lnSpc>
            </a:pPr>
            <a:r>
              <a:rPr lang="en-AU" sz="900" dirty="0">
                <a:solidFill>
                  <a:srgbClr val="1D5E86"/>
                </a:solidFill>
                <a:latin typeface="Arial"/>
                <a:cs typeface="Arial"/>
              </a:rPr>
              <a:t>HOUSEHOLD</a:t>
            </a:r>
          </a:p>
          <a:p>
            <a:pPr>
              <a:lnSpc>
                <a:spcPct val="150000"/>
              </a:lnSpc>
            </a:pPr>
            <a:r>
              <a:rPr lang="en-AU" sz="900" dirty="0">
                <a:solidFill>
                  <a:srgbClr val="1D5E86"/>
                </a:solidFill>
                <a:latin typeface="Arial"/>
                <a:cs typeface="Arial"/>
              </a:rPr>
              <a:t>INDIVIDUAL</a:t>
            </a:r>
          </a:p>
        </p:txBody>
      </p:sp>
    </p:spTree>
    <p:extLst>
      <p:ext uri="{BB962C8B-B14F-4D97-AF65-F5344CB8AC3E}">
        <p14:creationId xmlns:p14="http://schemas.microsoft.com/office/powerpoint/2010/main" val="2386256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2" y="404664"/>
            <a:ext cx="8773064" cy="573751"/>
          </a:xfrm>
        </p:spPr>
        <p:txBody>
          <a:bodyPr>
            <a:noAutofit/>
          </a:bodyPr>
          <a:lstStyle/>
          <a:p>
            <a:r>
              <a:rPr lang="en-US" sz="3000" dirty="0"/>
              <a:t>FIJI EXAMPLE</a:t>
            </a:r>
          </a:p>
        </p:txBody>
      </p:sp>
      <p:sp>
        <p:nvSpPr>
          <p:cNvPr id="20" name="TextBox 19"/>
          <p:cNvSpPr txBox="1"/>
          <p:nvPr/>
        </p:nvSpPr>
        <p:spPr>
          <a:xfrm>
            <a:off x="5857336" y="3380491"/>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DISAGGREGATION</a:t>
            </a:r>
          </a:p>
          <a:p>
            <a:pPr>
              <a:lnSpc>
                <a:spcPct val="150000"/>
              </a:lnSpc>
            </a:pPr>
            <a:r>
              <a:rPr lang="en-AU" sz="900" b="1" dirty="0">
                <a:solidFill>
                  <a:srgbClr val="1D5E86"/>
                </a:solidFill>
                <a:latin typeface="Arial"/>
                <a:cs typeface="Arial"/>
              </a:rPr>
              <a:t>SEX </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AGE</a:t>
            </a:r>
          </a:p>
          <a:p>
            <a:pPr>
              <a:lnSpc>
                <a:spcPct val="150000"/>
              </a:lnSpc>
            </a:pPr>
            <a:r>
              <a:rPr lang="en-AU" sz="900" b="1" dirty="0">
                <a:solidFill>
                  <a:srgbClr val="1E5A82"/>
                </a:solidFill>
                <a:latin typeface="Arial"/>
                <a:cs typeface="Arial"/>
              </a:rPr>
              <a:t>ETHNICITY </a:t>
            </a:r>
          </a:p>
          <a:p>
            <a:pPr>
              <a:lnSpc>
                <a:spcPct val="150000"/>
              </a:lnSpc>
            </a:pPr>
            <a:r>
              <a:rPr lang="en-AU" sz="900" b="1" dirty="0">
                <a:solidFill>
                  <a:srgbClr val="1E5A82"/>
                </a:solidFill>
                <a:latin typeface="Arial"/>
                <a:cs typeface="Arial"/>
              </a:rPr>
              <a:t>DISABILITY </a:t>
            </a:r>
          </a:p>
        </p:txBody>
      </p:sp>
      <p:sp>
        <p:nvSpPr>
          <p:cNvPr id="21" name="TextBox 20"/>
          <p:cNvSpPr txBox="1"/>
          <p:nvPr/>
        </p:nvSpPr>
        <p:spPr>
          <a:xfrm>
            <a:off x="5857336" y="4629831"/>
            <a:ext cx="2943764" cy="1131079"/>
          </a:xfrm>
          <a:prstGeom prst="rect">
            <a:avLst/>
          </a:prstGeom>
          <a:ln>
            <a:solidFill>
              <a:srgbClr val="1D5E86"/>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INTERSECTIONALITY</a:t>
            </a:r>
          </a:p>
          <a:p>
            <a:pPr>
              <a:lnSpc>
                <a:spcPct val="150000"/>
              </a:lnSpc>
            </a:pPr>
            <a:r>
              <a:rPr lang="en-AU" sz="900" b="1" dirty="0">
                <a:solidFill>
                  <a:srgbClr val="1D5E86"/>
                </a:solidFill>
                <a:latin typeface="Arial"/>
                <a:cs typeface="Arial"/>
              </a:rPr>
              <a:t>AGE X SEX</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 X SEX</a:t>
            </a:r>
            <a:endParaRPr lang="en-AU" sz="900" b="1" dirty="0">
              <a:solidFill>
                <a:srgbClr val="1E5A82"/>
              </a:solidFill>
              <a:latin typeface="Arial"/>
              <a:cs typeface="Arial"/>
            </a:endParaRPr>
          </a:p>
          <a:p>
            <a:pPr>
              <a:lnSpc>
                <a:spcPct val="150000"/>
              </a:lnSpc>
            </a:pPr>
            <a:r>
              <a:rPr lang="en-AU" sz="900" b="1" dirty="0">
                <a:solidFill>
                  <a:schemeClr val="tx2"/>
                </a:solidFill>
                <a:latin typeface="Arial"/>
                <a:cs typeface="Arial"/>
              </a:rPr>
              <a:t>TIKINA X ETHNICITY</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URBAN/RURAL X DISABILITY</a:t>
            </a:r>
          </a:p>
        </p:txBody>
      </p:sp>
      <p:sp>
        <p:nvSpPr>
          <p:cNvPr id="22" name="TextBox 21"/>
          <p:cNvSpPr txBox="1"/>
          <p:nvPr/>
        </p:nvSpPr>
        <p:spPr>
          <a:xfrm>
            <a:off x="5857336" y="1728423"/>
            <a:ext cx="2943764" cy="1546577"/>
          </a:xfrm>
          <a:prstGeom prst="rect">
            <a:avLst/>
          </a:prstGeom>
          <a:ln>
            <a:solidFill>
              <a:srgbClr val="B1D23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AU" sz="900" b="1" dirty="0">
                <a:solidFill>
                  <a:srgbClr val="1E5A82"/>
                </a:solidFill>
                <a:latin typeface="Arial"/>
                <a:cs typeface="Arial"/>
              </a:rPr>
              <a:t>LEVEL OF ANALYSIS</a:t>
            </a:r>
          </a:p>
          <a:p>
            <a:pPr>
              <a:lnSpc>
                <a:spcPct val="150000"/>
              </a:lnSpc>
            </a:pPr>
            <a:r>
              <a:rPr lang="en-AU" sz="900" b="1" dirty="0">
                <a:solidFill>
                  <a:srgbClr val="1D5E86"/>
                </a:solidFill>
                <a:latin typeface="Arial"/>
                <a:cs typeface="Arial"/>
              </a:rPr>
              <a:t>NATION</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REGION</a:t>
            </a:r>
          </a:p>
          <a:p>
            <a:pPr>
              <a:lnSpc>
                <a:spcPct val="150000"/>
              </a:lnSpc>
            </a:pPr>
            <a:r>
              <a:rPr lang="en-AU" sz="900" b="1" dirty="0">
                <a:solidFill>
                  <a:schemeClr val="tx2"/>
                </a:solidFill>
                <a:latin typeface="Arial"/>
                <a:cs typeface="Arial"/>
              </a:rPr>
              <a:t>TIKINA</a:t>
            </a:r>
            <a:endParaRPr lang="en-AU" sz="900" b="1" dirty="0">
              <a:solidFill>
                <a:srgbClr val="1E5A82"/>
              </a:solidFill>
              <a:latin typeface="Arial"/>
              <a:cs typeface="Arial"/>
            </a:endParaRPr>
          </a:p>
          <a:p>
            <a:pPr>
              <a:lnSpc>
                <a:spcPct val="150000"/>
              </a:lnSpc>
            </a:pPr>
            <a:r>
              <a:rPr lang="en-AU" sz="900" b="1" dirty="0">
                <a:solidFill>
                  <a:srgbClr val="1D5E86"/>
                </a:solidFill>
                <a:latin typeface="Arial"/>
                <a:cs typeface="Arial"/>
              </a:rPr>
              <a:t>SETTLEMENT TYPE</a:t>
            </a:r>
            <a:endParaRPr lang="en-AU" sz="900" b="1" dirty="0">
              <a:solidFill>
                <a:srgbClr val="1E5A82"/>
              </a:solidFill>
              <a:latin typeface="Arial"/>
              <a:cs typeface="Arial"/>
            </a:endParaRPr>
          </a:p>
          <a:p>
            <a:pPr>
              <a:lnSpc>
                <a:spcPct val="150000"/>
              </a:lnSpc>
            </a:pPr>
            <a:r>
              <a:rPr lang="en-AU" sz="900" b="1" dirty="0">
                <a:solidFill>
                  <a:schemeClr val="tx1"/>
                </a:solidFill>
                <a:latin typeface="Arial"/>
                <a:cs typeface="Arial"/>
              </a:rPr>
              <a:t>HOUSEHOLD</a:t>
            </a:r>
            <a:endParaRPr lang="en-AU" sz="900" b="1" dirty="0">
              <a:solidFill>
                <a:srgbClr val="1E5A82"/>
              </a:solidFill>
              <a:latin typeface="Arial"/>
              <a:cs typeface="Arial"/>
            </a:endParaRPr>
          </a:p>
          <a:p>
            <a:pPr>
              <a:lnSpc>
                <a:spcPct val="150000"/>
              </a:lnSpc>
            </a:pPr>
            <a:r>
              <a:rPr lang="en-AU" sz="900" b="1" dirty="0">
                <a:solidFill>
                  <a:srgbClr val="1E5A82"/>
                </a:solidFill>
                <a:latin typeface="Arial"/>
                <a:cs typeface="Arial"/>
              </a:rPr>
              <a:t>INDIVIDUAL</a:t>
            </a:r>
          </a:p>
        </p:txBody>
      </p:sp>
      <p:pic>
        <p:nvPicPr>
          <p:cNvPr id="7" name="Picture 6"/>
          <p:cNvPicPr>
            <a:picLocks noChangeAspect="1"/>
          </p:cNvPicPr>
          <p:nvPr/>
        </p:nvPicPr>
        <p:blipFill>
          <a:blip r:embed="rId3"/>
          <a:stretch>
            <a:fillRect/>
          </a:stretch>
        </p:blipFill>
        <p:spPr>
          <a:xfrm>
            <a:off x="357339" y="2082106"/>
            <a:ext cx="5389527" cy="3867174"/>
          </a:xfrm>
          <a:prstGeom prst="rect">
            <a:avLst/>
          </a:prstGeom>
        </p:spPr>
      </p:pic>
    </p:spTree>
    <p:extLst>
      <p:ext uri="{BB962C8B-B14F-4D97-AF65-F5344CB8AC3E}">
        <p14:creationId xmlns:p14="http://schemas.microsoft.com/office/powerpoint/2010/main" val="393057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2" y="406977"/>
            <a:ext cx="8773064" cy="573751"/>
          </a:xfrm>
        </p:spPr>
        <p:txBody>
          <a:bodyPr>
            <a:noAutofit/>
          </a:bodyPr>
          <a:lstStyle/>
          <a:p>
            <a:r>
              <a:rPr lang="en-US" sz="3000" dirty="0"/>
              <a:t>FIJI EXAMPLE</a:t>
            </a:r>
          </a:p>
        </p:txBody>
      </p:sp>
      <p:sp>
        <p:nvSpPr>
          <p:cNvPr id="9" name="Rectangle 8"/>
          <p:cNvSpPr/>
          <p:nvPr/>
        </p:nvSpPr>
        <p:spPr>
          <a:xfrm>
            <a:off x="324401" y="1772131"/>
            <a:ext cx="3683713" cy="417740"/>
          </a:xfrm>
          <a:prstGeom prst="rect">
            <a:avLst/>
          </a:prstGeom>
          <a:solidFill>
            <a:srgbClr val="1E5A82"/>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dirty="0">
                <a:solidFill>
                  <a:srgbClr val="FFFFFF"/>
                </a:solidFill>
                <a:latin typeface="Arial"/>
                <a:ea typeface="ＭＳ 明朝"/>
                <a:cs typeface="Times New Roman"/>
              </a:rPr>
              <a:t>OVERALL IDM = </a:t>
            </a:r>
            <a:r>
              <a:rPr lang="en-AU" sz="1400" b="1" dirty="0">
                <a:solidFill>
                  <a:srgbClr val="B1D233"/>
                </a:solidFill>
                <a:latin typeface="Arial"/>
                <a:ea typeface="ＭＳ 明朝"/>
                <a:cs typeface="Times New Roman"/>
              </a:rPr>
              <a:t>66.61 (VERY DEPRIVED)</a:t>
            </a:r>
            <a:endParaRPr lang="en-AU" sz="1200" dirty="0">
              <a:solidFill>
                <a:srgbClr val="B1D233"/>
              </a:solidFill>
              <a:latin typeface="Cambria"/>
              <a:ea typeface="ＭＳ 明朝"/>
              <a:cs typeface="Times New Roman"/>
            </a:endParaRPr>
          </a:p>
        </p:txBody>
      </p:sp>
      <p:sp>
        <p:nvSpPr>
          <p:cNvPr id="10" name="Rectangle 9"/>
          <p:cNvSpPr/>
          <p:nvPr/>
        </p:nvSpPr>
        <p:spPr>
          <a:xfrm>
            <a:off x="4627665" y="1772131"/>
            <a:ext cx="4394344" cy="4832092"/>
          </a:xfrm>
          <a:prstGeom prst="rect">
            <a:avLst/>
          </a:prstGeom>
        </p:spPr>
        <p:txBody>
          <a:bodyPr wrap="square">
            <a:spAutoFit/>
          </a:bodyPr>
          <a:lstStyle/>
          <a:p>
            <a:r>
              <a:rPr lang="en-AU" sz="1200" b="1" dirty="0">
                <a:solidFill>
                  <a:srgbClr val="1D5E86"/>
                </a:solidFill>
                <a:latin typeface="Arial"/>
                <a:cs typeface="Arial"/>
              </a:rPr>
              <a:t>CASE 1</a:t>
            </a:r>
          </a:p>
          <a:p>
            <a:r>
              <a:rPr lang="en-AU" sz="1200" dirty="0">
                <a:latin typeface="Arial"/>
                <a:cs typeface="Arial"/>
              </a:rPr>
              <a:t>The first participant is an older woman who speaks Hindi and practises the Hindu religion. She lives in a rural area outside </a:t>
            </a:r>
            <a:r>
              <a:rPr lang="en-AU" sz="1200" dirty="0" err="1">
                <a:latin typeface="Arial"/>
                <a:cs typeface="Arial"/>
              </a:rPr>
              <a:t>Lautoka</a:t>
            </a:r>
            <a:r>
              <a:rPr lang="en-AU" sz="1200" dirty="0">
                <a:latin typeface="Arial"/>
                <a:cs typeface="Arial"/>
              </a:rPr>
              <a:t> with her spouse. She works unpaid in the household, and never attended school. She experiences some functional difficulties. Their household assets index is relatively high, and she self-rates as ‘somewhat poor’. Yet she often has no food due to lack of resources, and only sometimes has enough water to meet her personal needs. She was sick recently, but received healthcare from a doctor. Her toilet is a pit with no slab, and she feels no capacity to voice her opinions or bring about change in her community. </a:t>
            </a:r>
          </a:p>
          <a:p>
            <a:endParaRPr lang="en-AU" sz="1000" dirty="0">
              <a:latin typeface="Arial"/>
              <a:cs typeface="Arial"/>
            </a:endParaRPr>
          </a:p>
          <a:p>
            <a:r>
              <a:rPr lang="en-AU" sz="1000" b="1" dirty="0">
                <a:solidFill>
                  <a:srgbClr val="1D5E86"/>
                </a:solidFill>
                <a:latin typeface="Arial"/>
                <a:cs typeface="Arial"/>
              </a:rPr>
              <a:t> </a:t>
            </a:r>
            <a:r>
              <a:rPr lang="en-AU" sz="1200" b="1" dirty="0" smtClean="0">
                <a:solidFill>
                  <a:srgbClr val="1D5E86"/>
                </a:solidFill>
                <a:latin typeface="Arial"/>
                <a:cs typeface="Arial"/>
              </a:rPr>
              <a:t>CASE </a:t>
            </a:r>
            <a:r>
              <a:rPr lang="en-AU" sz="1200" b="1" dirty="0">
                <a:solidFill>
                  <a:srgbClr val="1D5E86"/>
                </a:solidFill>
                <a:latin typeface="Arial"/>
                <a:cs typeface="Arial"/>
              </a:rPr>
              <a:t>2</a:t>
            </a:r>
          </a:p>
          <a:p>
            <a:r>
              <a:rPr lang="en-AU" sz="1200" dirty="0">
                <a:latin typeface="Arial"/>
                <a:cs typeface="Arial"/>
              </a:rPr>
              <a:t>The second participant is a young Fijian woman of Indian descent, who lives in a rural area of the Macuata Tikina with her parents and four other adults, in shelter which is moderately rudimentary — tin roof, wood floor, plywood walls — but with a private flush toilet. Their primary source of fuel is firewood. She is rarely hungry, and always has enough water. However, she has no access to contraception, and feels some difficulty in expressing her voice or advocating for social change. She does some paid farm work, but does not feel respected for this work. Her household’s assets index is in the middle range, and she self-rates as ‘not poor’. </a:t>
            </a:r>
          </a:p>
        </p:txBody>
      </p:sp>
      <p:pic>
        <p:nvPicPr>
          <p:cNvPr id="6" name="Picture 5"/>
          <p:cNvPicPr>
            <a:picLocks noChangeAspect="1"/>
          </p:cNvPicPr>
          <p:nvPr/>
        </p:nvPicPr>
        <p:blipFill>
          <a:blip r:embed="rId3"/>
          <a:stretch>
            <a:fillRect/>
          </a:stretch>
        </p:blipFill>
        <p:spPr>
          <a:xfrm>
            <a:off x="196025" y="2181246"/>
            <a:ext cx="4287239" cy="3810879"/>
          </a:xfrm>
          <a:prstGeom prst="rect">
            <a:avLst/>
          </a:prstGeom>
        </p:spPr>
      </p:pic>
    </p:spTree>
    <p:extLst>
      <p:ext uri="{BB962C8B-B14F-4D97-AF65-F5344CB8AC3E}">
        <p14:creationId xmlns:p14="http://schemas.microsoft.com/office/powerpoint/2010/main" val="255432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1162" y="5456774"/>
            <a:ext cx="759124" cy="504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367222" y="404664"/>
            <a:ext cx="8773064" cy="573751"/>
          </a:xfrm>
        </p:spPr>
        <p:txBody>
          <a:bodyPr>
            <a:noAutofit/>
          </a:bodyPr>
          <a:lstStyle/>
          <a:p>
            <a:r>
              <a:rPr lang="en-US" sz="3000" dirty="0" smtClean="0"/>
              <a:t>A </a:t>
            </a:r>
            <a:r>
              <a:rPr lang="en-US" sz="3000" dirty="0"/>
              <a:t>NEW </a:t>
            </a:r>
            <a:r>
              <a:rPr lang="en-US" sz="3000" dirty="0" smtClean="0"/>
              <a:t>FOUR+ </a:t>
            </a:r>
            <a:r>
              <a:rPr lang="en-US" sz="3000" dirty="0"/>
              <a:t>YEAR </a:t>
            </a:r>
            <a:r>
              <a:rPr lang="en-US" sz="3000" dirty="0" smtClean="0"/>
              <a:t>PROGRAM </a:t>
            </a:r>
            <a:endParaRPr lang="en-US" sz="3000" dirty="0"/>
          </a:p>
        </p:txBody>
      </p:sp>
      <p:sp>
        <p:nvSpPr>
          <p:cNvPr id="6" name="Rectangle 5"/>
          <p:cNvSpPr/>
          <p:nvPr/>
        </p:nvSpPr>
        <p:spPr>
          <a:xfrm>
            <a:off x="470448" y="1808864"/>
            <a:ext cx="8307528" cy="4278094"/>
          </a:xfrm>
          <a:prstGeom prst="rect">
            <a:avLst/>
          </a:prstGeom>
        </p:spPr>
        <p:txBody>
          <a:bodyPr wrap="square">
            <a:spAutoFit/>
          </a:bodyPr>
          <a:lstStyle/>
          <a:p>
            <a:r>
              <a:rPr lang="en-US" sz="1600" b="1" dirty="0">
                <a:solidFill>
                  <a:schemeClr val="tx2"/>
                </a:solidFill>
                <a:latin typeface="Arial"/>
                <a:cs typeface="Arial"/>
              </a:rPr>
              <a:t>EXPANDING </a:t>
            </a:r>
            <a:r>
              <a:rPr lang="en-US" sz="1600" b="1" dirty="0" smtClean="0">
                <a:solidFill>
                  <a:schemeClr val="tx2"/>
                </a:solidFill>
                <a:latin typeface="Arial"/>
                <a:cs typeface="Arial"/>
              </a:rPr>
              <a:t>DATA &amp; CONTEXTS</a:t>
            </a:r>
            <a:endParaRPr lang="en-US" sz="1600" b="1" dirty="0">
              <a:solidFill>
                <a:schemeClr val="tx2"/>
              </a:solidFill>
              <a:latin typeface="Arial"/>
              <a:cs typeface="Arial"/>
            </a:endParaRPr>
          </a:p>
          <a:p>
            <a:pPr marL="342900" indent="-342900">
              <a:buClr>
                <a:srgbClr val="1D5E86"/>
              </a:buClr>
              <a:buFont typeface="Wingdings" charset="2"/>
              <a:buChar char="§"/>
            </a:pPr>
            <a:r>
              <a:rPr lang="en-US" sz="1600" dirty="0">
                <a:solidFill>
                  <a:srgbClr val="000000"/>
                </a:solidFill>
                <a:latin typeface="Arial"/>
                <a:cs typeface="Arial"/>
              </a:rPr>
              <a:t>At least 6 new IDM </a:t>
            </a:r>
            <a:r>
              <a:rPr lang="en-US" sz="1600" dirty="0" smtClean="0">
                <a:solidFill>
                  <a:srgbClr val="000000"/>
                </a:solidFill>
                <a:latin typeface="Arial"/>
                <a:cs typeface="Arial"/>
              </a:rPr>
              <a:t>country studies, </a:t>
            </a:r>
            <a:r>
              <a:rPr lang="en-US" sz="1600" dirty="0">
                <a:solidFill>
                  <a:srgbClr val="000000"/>
                </a:solidFill>
                <a:latin typeface="Arial"/>
                <a:cs typeface="Arial"/>
              </a:rPr>
              <a:t>beginning with Nepal (2016</a:t>
            </a:r>
            <a:r>
              <a:rPr lang="en-US" sz="1600" dirty="0" smtClean="0">
                <a:solidFill>
                  <a:srgbClr val="000000"/>
                </a:solidFill>
                <a:latin typeface="Arial"/>
                <a:cs typeface="Arial"/>
              </a:rPr>
              <a:t>), likely Indonesia (2017)</a:t>
            </a:r>
          </a:p>
          <a:p>
            <a:pPr marL="342900" indent="-342900">
              <a:buFont typeface="Wingdings" charset="2"/>
              <a:buChar char="§"/>
            </a:pPr>
            <a:endParaRPr lang="en-US" sz="1600" dirty="0">
              <a:solidFill>
                <a:schemeClr val="tx2"/>
              </a:solidFill>
              <a:latin typeface="Arial"/>
              <a:cs typeface="Arial"/>
            </a:endParaRPr>
          </a:p>
          <a:p>
            <a:r>
              <a:rPr lang="en-US" sz="1600" b="1" dirty="0">
                <a:solidFill>
                  <a:schemeClr val="tx2"/>
                </a:solidFill>
                <a:latin typeface="Arial"/>
                <a:cs typeface="Arial"/>
              </a:rPr>
              <a:t>MAXIMISING SENSITIVITY &amp; COVERAGE</a:t>
            </a:r>
          </a:p>
          <a:p>
            <a:pPr marL="342900" indent="-342900">
              <a:buClr>
                <a:srgbClr val="1D5E86"/>
              </a:buClr>
              <a:buFont typeface="Wingdings" charset="2"/>
              <a:buChar char="§"/>
            </a:pPr>
            <a:r>
              <a:rPr lang="en-US" sz="1600" dirty="0">
                <a:solidFill>
                  <a:srgbClr val="000000"/>
                </a:solidFill>
                <a:latin typeface="Arial"/>
                <a:cs typeface="Arial"/>
              </a:rPr>
              <a:t>For minorities (disability, </a:t>
            </a:r>
            <a:r>
              <a:rPr lang="en-US" sz="1600" dirty="0" smtClean="0">
                <a:solidFill>
                  <a:srgbClr val="000000"/>
                </a:solidFill>
                <a:latin typeface="Arial"/>
                <a:cs typeface="Arial"/>
              </a:rPr>
              <a:t>LGBTQI)</a:t>
            </a:r>
            <a:endParaRPr lang="en-US" sz="1600" dirty="0">
              <a:solidFill>
                <a:srgbClr val="000000"/>
              </a:solidFill>
              <a:latin typeface="Arial"/>
              <a:cs typeface="Arial"/>
            </a:endParaRPr>
          </a:p>
          <a:p>
            <a:pPr marL="342900" indent="-342900">
              <a:buClr>
                <a:srgbClr val="1D5E86"/>
              </a:buClr>
              <a:buFont typeface="Wingdings" charset="2"/>
              <a:buChar char="§"/>
            </a:pPr>
            <a:r>
              <a:rPr lang="en-US" sz="1600" dirty="0">
                <a:solidFill>
                  <a:srgbClr val="000000"/>
                </a:solidFill>
                <a:latin typeface="Arial"/>
                <a:cs typeface="Arial"/>
              </a:rPr>
              <a:t>For </a:t>
            </a:r>
            <a:r>
              <a:rPr lang="en-US" sz="1600" dirty="0" smtClean="0">
                <a:solidFill>
                  <a:srgbClr val="000000"/>
                </a:solidFill>
                <a:latin typeface="Arial"/>
                <a:cs typeface="Arial"/>
              </a:rPr>
              <a:t>children </a:t>
            </a:r>
            <a:endParaRPr lang="en-US" sz="1600" dirty="0">
              <a:solidFill>
                <a:srgbClr val="000000"/>
              </a:solidFill>
              <a:latin typeface="Arial"/>
              <a:cs typeface="Arial"/>
            </a:endParaRPr>
          </a:p>
          <a:p>
            <a:pPr marL="342900" indent="-342900">
              <a:buClr>
                <a:srgbClr val="1D5E86"/>
              </a:buClr>
              <a:buFont typeface="Wingdings" charset="2"/>
              <a:buChar char="§"/>
            </a:pPr>
            <a:r>
              <a:rPr lang="en-US" sz="1600" dirty="0">
                <a:solidFill>
                  <a:srgbClr val="000000"/>
                </a:solidFill>
                <a:latin typeface="Arial"/>
                <a:cs typeface="Arial"/>
              </a:rPr>
              <a:t>For monitoring and evaluation purposes</a:t>
            </a:r>
          </a:p>
          <a:p>
            <a:pPr marL="342900" indent="-342900">
              <a:buFont typeface="Wingdings" charset="2"/>
              <a:buChar char="§"/>
            </a:pPr>
            <a:endParaRPr lang="en-US" sz="1600" dirty="0" smtClean="0">
              <a:solidFill>
                <a:schemeClr val="tx2"/>
              </a:solidFill>
              <a:latin typeface="Arial"/>
              <a:cs typeface="Arial"/>
            </a:endParaRPr>
          </a:p>
          <a:p>
            <a:r>
              <a:rPr lang="en-US" sz="1600" b="1" dirty="0" smtClean="0">
                <a:solidFill>
                  <a:schemeClr val="tx2"/>
                </a:solidFill>
                <a:latin typeface="Arial"/>
                <a:cs typeface="Arial"/>
              </a:rPr>
              <a:t>HARNESSING </a:t>
            </a:r>
            <a:r>
              <a:rPr lang="en-US" sz="1600" b="1" dirty="0">
                <a:solidFill>
                  <a:schemeClr val="tx2"/>
                </a:solidFill>
                <a:latin typeface="Arial"/>
                <a:cs typeface="Arial"/>
              </a:rPr>
              <a:t>TECHNOLOGY</a:t>
            </a:r>
          </a:p>
          <a:p>
            <a:pPr marL="342900" indent="-342900">
              <a:buClr>
                <a:srgbClr val="1D5E86"/>
              </a:buClr>
              <a:buFont typeface="Wingdings" charset="2"/>
              <a:buChar char="§"/>
            </a:pPr>
            <a:r>
              <a:rPr lang="en-US" sz="1600" dirty="0">
                <a:solidFill>
                  <a:srgbClr val="000000"/>
                </a:solidFill>
                <a:latin typeface="Arial"/>
                <a:cs typeface="Arial"/>
              </a:rPr>
              <a:t>Reducing barriers to data collection and access (e.g. tablet administration, IDM database, template and user driven analysis, data visualization)</a:t>
            </a:r>
          </a:p>
          <a:p>
            <a:pPr marL="342900" indent="-342900">
              <a:buClr>
                <a:srgbClr val="1D5E86"/>
              </a:buClr>
              <a:buFont typeface="Wingdings" charset="2"/>
              <a:buChar char="§"/>
            </a:pPr>
            <a:endParaRPr lang="en-US" sz="1600" dirty="0">
              <a:solidFill>
                <a:schemeClr val="tx2"/>
              </a:solidFill>
              <a:latin typeface="Arial"/>
              <a:cs typeface="Arial"/>
            </a:endParaRPr>
          </a:p>
          <a:p>
            <a:r>
              <a:rPr lang="en-US" sz="1600" b="1" dirty="0">
                <a:solidFill>
                  <a:schemeClr val="tx2"/>
                </a:solidFill>
                <a:latin typeface="Arial"/>
                <a:cs typeface="Arial"/>
              </a:rPr>
              <a:t>COMMUNICATIONS </a:t>
            </a:r>
            <a:r>
              <a:rPr lang="en-US" sz="1600" b="1" dirty="0" smtClean="0">
                <a:solidFill>
                  <a:schemeClr val="tx2"/>
                </a:solidFill>
                <a:latin typeface="Arial"/>
                <a:cs typeface="Arial"/>
              </a:rPr>
              <a:t>AND ENGAGEMENT</a:t>
            </a:r>
            <a:endParaRPr lang="en-US" sz="1600" b="1" dirty="0">
              <a:solidFill>
                <a:schemeClr val="tx2"/>
              </a:solidFill>
              <a:latin typeface="Arial"/>
              <a:cs typeface="Arial"/>
            </a:endParaRPr>
          </a:p>
          <a:p>
            <a:pPr marL="342900" indent="-342900">
              <a:buClr>
                <a:srgbClr val="1D5E86"/>
              </a:buClr>
              <a:buFont typeface="Wingdings" charset="2"/>
              <a:buChar char="§"/>
            </a:pPr>
            <a:r>
              <a:rPr lang="en-US" sz="1600" dirty="0" smtClean="0">
                <a:latin typeface="Arial"/>
                <a:cs typeface="Arial"/>
              </a:rPr>
              <a:t>Investing in communications about the IDM that support increased scale</a:t>
            </a:r>
          </a:p>
          <a:p>
            <a:pPr marL="342900" indent="-342900">
              <a:buClr>
                <a:srgbClr val="1D5E86"/>
              </a:buClr>
              <a:buFont typeface="Wingdings" charset="2"/>
              <a:buChar char="§"/>
            </a:pPr>
            <a:r>
              <a:rPr lang="en-US" sz="1600" dirty="0" smtClean="0">
                <a:latin typeface="Arial"/>
                <a:cs typeface="Arial"/>
              </a:rPr>
              <a:t>Enhancing </a:t>
            </a:r>
            <a:r>
              <a:rPr lang="en-US" sz="1600" dirty="0">
                <a:latin typeface="Arial"/>
                <a:cs typeface="Arial"/>
              </a:rPr>
              <a:t>global debates on poverty &amp; inequality</a:t>
            </a:r>
          </a:p>
          <a:p>
            <a:pPr marL="342900" indent="-342900">
              <a:buClr>
                <a:srgbClr val="1D5E86"/>
              </a:buClr>
              <a:buFont typeface="Wingdings" charset="2"/>
              <a:buChar char="§"/>
            </a:pPr>
            <a:r>
              <a:rPr lang="en-US" sz="1600" dirty="0">
                <a:latin typeface="Arial"/>
                <a:cs typeface="Arial"/>
              </a:rPr>
              <a:t>Establishing partnerships for change: institutions, donors and civil society</a:t>
            </a:r>
            <a:endParaRPr lang="en-US" sz="1600" dirty="0">
              <a:solidFill>
                <a:schemeClr val="tx2"/>
              </a:solidFill>
              <a:latin typeface="Arial"/>
              <a:cs typeface="Arial"/>
            </a:endParaRPr>
          </a:p>
        </p:txBody>
      </p:sp>
    </p:spTree>
    <p:extLst>
      <p:ext uri="{BB962C8B-B14F-4D97-AF65-F5344CB8AC3E}">
        <p14:creationId xmlns:p14="http://schemas.microsoft.com/office/powerpoint/2010/main" val="1012092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1162" y="5456774"/>
            <a:ext cx="759124" cy="504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367222" y="404664"/>
            <a:ext cx="8773064" cy="573751"/>
          </a:xfrm>
        </p:spPr>
        <p:txBody>
          <a:bodyPr>
            <a:noAutofit/>
          </a:bodyPr>
          <a:lstStyle/>
          <a:p>
            <a:r>
              <a:rPr lang="en-US" sz="3000" dirty="0"/>
              <a:t>READINESS FOR GLOBAL USE</a:t>
            </a:r>
          </a:p>
        </p:txBody>
      </p:sp>
      <p:sp>
        <p:nvSpPr>
          <p:cNvPr id="6" name="Rectangle 5"/>
          <p:cNvSpPr/>
          <p:nvPr/>
        </p:nvSpPr>
        <p:spPr>
          <a:xfrm>
            <a:off x="755576" y="1352288"/>
            <a:ext cx="7920880" cy="5355312"/>
          </a:xfrm>
          <a:prstGeom prst="rect">
            <a:avLst/>
          </a:prstGeom>
        </p:spPr>
        <p:txBody>
          <a:bodyPr wrap="square">
            <a:spAutoFit/>
          </a:bodyPr>
          <a:lstStyle/>
          <a:p>
            <a:r>
              <a:rPr lang="en-US" sz="2000" dirty="0" smtClean="0">
                <a:solidFill>
                  <a:srgbClr val="000000"/>
                </a:solidFill>
                <a:latin typeface="Arial"/>
                <a:cs typeface="Arial"/>
              </a:rPr>
              <a:t>Focus of conceptual </a:t>
            </a:r>
            <a:r>
              <a:rPr lang="en-US" sz="2000" dirty="0">
                <a:solidFill>
                  <a:srgbClr val="000000"/>
                </a:solidFill>
                <a:latin typeface="Arial"/>
                <a:cs typeface="Arial"/>
              </a:rPr>
              <a:t>and technical </a:t>
            </a:r>
            <a:r>
              <a:rPr lang="en-US" sz="2000" dirty="0" smtClean="0">
                <a:solidFill>
                  <a:srgbClr val="000000"/>
                </a:solidFill>
                <a:latin typeface="Arial"/>
                <a:cs typeface="Arial"/>
              </a:rPr>
              <a:t>refinement:</a:t>
            </a:r>
            <a:endParaRPr lang="en-US" sz="2000" dirty="0">
              <a:solidFill>
                <a:srgbClr val="000000"/>
              </a:solidFill>
              <a:latin typeface="Arial"/>
              <a:cs typeface="Arial"/>
            </a:endParaRPr>
          </a:p>
          <a:p>
            <a:pPr>
              <a:spcBef>
                <a:spcPts val="1000"/>
              </a:spcBef>
            </a:pPr>
            <a:r>
              <a:rPr lang="en-US" sz="1600" b="1" dirty="0" smtClean="0">
                <a:solidFill>
                  <a:schemeClr val="tx2"/>
                </a:solidFill>
                <a:latin typeface="Arial"/>
                <a:cs typeface="Arial"/>
              </a:rPr>
              <a:t>VIOLENCE MODULE</a:t>
            </a:r>
            <a:endParaRPr lang="en-US" sz="1600" b="1" dirty="0">
              <a:solidFill>
                <a:schemeClr val="tx2"/>
              </a:solidFill>
              <a:latin typeface="Arial"/>
              <a:cs typeface="Arial"/>
            </a:endParaRPr>
          </a:p>
          <a:p>
            <a:pPr marL="342900" lvl="0" indent="-342900">
              <a:buClr>
                <a:srgbClr val="1E5D85"/>
              </a:buClr>
              <a:buFont typeface="Wingdings" charset="2"/>
              <a:buChar char="§"/>
            </a:pPr>
            <a:r>
              <a:rPr lang="en-US" sz="1600" dirty="0" smtClean="0">
                <a:solidFill>
                  <a:srgbClr val="000000"/>
                </a:solidFill>
                <a:latin typeface="Arial"/>
                <a:cs typeface="Arial"/>
              </a:rPr>
              <a:t>Exploring a number of options </a:t>
            </a:r>
            <a:r>
              <a:rPr lang="en-US" sz="1600" dirty="0">
                <a:solidFill>
                  <a:srgbClr val="000000"/>
                </a:solidFill>
                <a:latin typeface="Arial"/>
                <a:cs typeface="Arial"/>
              </a:rPr>
              <a:t>to </a:t>
            </a:r>
            <a:r>
              <a:rPr lang="en-US" sz="1600" dirty="0" err="1" smtClean="0">
                <a:solidFill>
                  <a:srgbClr val="000000"/>
                </a:solidFill>
                <a:latin typeface="Arial"/>
                <a:cs typeface="Arial"/>
              </a:rPr>
              <a:t>maximise</a:t>
            </a:r>
            <a:r>
              <a:rPr lang="en-US" sz="1600" dirty="0" smtClean="0">
                <a:solidFill>
                  <a:srgbClr val="000000"/>
                </a:solidFill>
                <a:latin typeface="Arial"/>
                <a:cs typeface="Arial"/>
              </a:rPr>
              <a:t> safety and data quality while retaining its applicability to women and men</a:t>
            </a:r>
            <a:endParaRPr lang="en-US" sz="1600" dirty="0">
              <a:solidFill>
                <a:srgbClr val="000000"/>
              </a:solidFill>
              <a:latin typeface="Arial"/>
              <a:cs typeface="Arial"/>
            </a:endParaRPr>
          </a:p>
          <a:p>
            <a:pPr>
              <a:spcBef>
                <a:spcPts val="1000"/>
              </a:spcBef>
            </a:pPr>
            <a:r>
              <a:rPr lang="en-US" sz="1600" b="1" dirty="0" smtClean="0">
                <a:solidFill>
                  <a:schemeClr val="tx2"/>
                </a:solidFill>
                <a:latin typeface="Arial"/>
                <a:cs typeface="Arial"/>
              </a:rPr>
              <a:t>FAMILY PLANNING MODULE</a:t>
            </a:r>
            <a:endParaRPr lang="en-US" sz="1600" b="1" dirty="0">
              <a:solidFill>
                <a:schemeClr val="tx2"/>
              </a:solidFill>
              <a:latin typeface="Arial"/>
              <a:cs typeface="Arial"/>
            </a:endParaRPr>
          </a:p>
          <a:p>
            <a:pPr marL="342900" lvl="0" indent="-342900">
              <a:buClr>
                <a:srgbClr val="1D5E86"/>
              </a:buClr>
              <a:buFont typeface="Wingdings" charset="2"/>
              <a:buChar char="§"/>
            </a:pPr>
            <a:r>
              <a:rPr lang="en-US" sz="1600" dirty="0" smtClean="0">
                <a:solidFill>
                  <a:srgbClr val="000000"/>
                </a:solidFill>
                <a:latin typeface="Arial"/>
                <a:cs typeface="Arial"/>
              </a:rPr>
              <a:t>Exploring fieldwork and analysis options to strengthen this dimension</a:t>
            </a:r>
            <a:endParaRPr lang="en-US" sz="1600" dirty="0">
              <a:solidFill>
                <a:srgbClr val="000000"/>
              </a:solidFill>
              <a:latin typeface="Arial"/>
              <a:cs typeface="Arial"/>
            </a:endParaRPr>
          </a:p>
          <a:p>
            <a:pPr>
              <a:spcBef>
                <a:spcPts val="1000"/>
              </a:spcBef>
            </a:pPr>
            <a:r>
              <a:rPr lang="en-US" sz="1600" b="1" dirty="0" smtClean="0">
                <a:solidFill>
                  <a:schemeClr val="tx2"/>
                </a:solidFill>
                <a:latin typeface="Arial"/>
                <a:cs typeface="Arial"/>
              </a:rPr>
              <a:t>TIME </a:t>
            </a:r>
            <a:r>
              <a:rPr lang="en-US" sz="1600" b="1" dirty="0">
                <a:solidFill>
                  <a:schemeClr val="tx2"/>
                </a:solidFill>
                <a:latin typeface="Arial"/>
                <a:cs typeface="Arial"/>
              </a:rPr>
              <a:t>USE</a:t>
            </a:r>
          </a:p>
          <a:p>
            <a:pPr marL="342900" indent="-342900">
              <a:buClr>
                <a:srgbClr val="1D5E86"/>
              </a:buClr>
              <a:buFont typeface="Wingdings" charset="2"/>
              <a:buChar char="§"/>
            </a:pPr>
            <a:r>
              <a:rPr lang="en-US" sz="1600" dirty="0" smtClean="0">
                <a:solidFill>
                  <a:srgbClr val="000000"/>
                </a:solidFill>
                <a:latin typeface="Arial"/>
                <a:cs typeface="Arial"/>
              </a:rPr>
              <a:t>Simplifying collection of time use data, informed by comparative </a:t>
            </a:r>
            <a:r>
              <a:rPr lang="en-US" sz="1600" dirty="0">
                <a:solidFill>
                  <a:srgbClr val="000000"/>
                </a:solidFill>
                <a:latin typeface="Arial"/>
                <a:cs typeface="Arial"/>
              </a:rPr>
              <a:t>evidence </a:t>
            </a:r>
            <a:r>
              <a:rPr lang="en-US" sz="1600" dirty="0" smtClean="0">
                <a:solidFill>
                  <a:srgbClr val="000000"/>
                </a:solidFill>
                <a:latin typeface="Arial"/>
                <a:cs typeface="Arial"/>
              </a:rPr>
              <a:t>from time </a:t>
            </a:r>
            <a:r>
              <a:rPr lang="en-US" sz="1600" dirty="0">
                <a:solidFill>
                  <a:srgbClr val="000000"/>
                </a:solidFill>
                <a:latin typeface="Arial"/>
                <a:cs typeface="Arial"/>
              </a:rPr>
              <a:t>use </a:t>
            </a:r>
            <a:r>
              <a:rPr lang="en-US" sz="1600" dirty="0" smtClean="0">
                <a:solidFill>
                  <a:srgbClr val="000000"/>
                </a:solidFill>
                <a:latin typeface="Arial"/>
                <a:cs typeface="Arial"/>
              </a:rPr>
              <a:t>piloting in Nepal</a:t>
            </a:r>
            <a:endParaRPr lang="en-US" sz="1600" dirty="0">
              <a:solidFill>
                <a:srgbClr val="000000"/>
              </a:solidFill>
              <a:latin typeface="Arial"/>
              <a:cs typeface="Arial"/>
            </a:endParaRPr>
          </a:p>
          <a:p>
            <a:pPr>
              <a:spcBef>
                <a:spcPts val="1000"/>
              </a:spcBef>
            </a:pPr>
            <a:r>
              <a:rPr lang="en-US" sz="1600" b="1" dirty="0" smtClean="0">
                <a:solidFill>
                  <a:schemeClr val="tx2"/>
                </a:solidFill>
                <a:latin typeface="Arial"/>
                <a:cs typeface="Arial"/>
              </a:rPr>
              <a:t>ASSETS </a:t>
            </a:r>
            <a:r>
              <a:rPr lang="en-US" sz="1600" b="1" dirty="0">
                <a:solidFill>
                  <a:schemeClr val="tx2"/>
                </a:solidFill>
                <a:latin typeface="Arial"/>
                <a:cs typeface="Arial"/>
              </a:rPr>
              <a:t>INDEX </a:t>
            </a:r>
          </a:p>
          <a:p>
            <a:pPr marL="342900" indent="-342900">
              <a:buClr>
                <a:srgbClr val="1D5E86"/>
              </a:buClr>
              <a:buFont typeface="Wingdings" charset="2"/>
              <a:buChar char="§"/>
            </a:pPr>
            <a:r>
              <a:rPr lang="en-US" sz="1600" dirty="0" smtClean="0">
                <a:solidFill>
                  <a:srgbClr val="000000"/>
                </a:solidFill>
                <a:latin typeface="Arial"/>
                <a:cs typeface="Arial"/>
              </a:rPr>
              <a:t>Addressing potential urban bias in ‘modern goods’ approach, strengthening relevance of the assets index in various settings</a:t>
            </a:r>
          </a:p>
          <a:p>
            <a:pPr>
              <a:spcBef>
                <a:spcPts val="1000"/>
              </a:spcBef>
            </a:pPr>
            <a:r>
              <a:rPr lang="en-US" sz="1600" b="1" dirty="0">
                <a:solidFill>
                  <a:schemeClr val="tx2"/>
                </a:solidFill>
                <a:latin typeface="Arial"/>
                <a:cs typeface="Arial"/>
              </a:rPr>
              <a:t>VOICE AND RELATIONSHIPS MODULES</a:t>
            </a:r>
          </a:p>
          <a:p>
            <a:pPr marL="342900" lvl="0" indent="-342900">
              <a:buClr>
                <a:srgbClr val="1D5E86"/>
              </a:buClr>
              <a:buFont typeface="Wingdings" charset="2"/>
              <a:buChar char="§"/>
            </a:pPr>
            <a:r>
              <a:rPr lang="en-US" sz="1600" dirty="0" smtClean="0">
                <a:solidFill>
                  <a:srgbClr val="000000"/>
                </a:solidFill>
                <a:latin typeface="Arial"/>
                <a:cs typeface="Arial"/>
              </a:rPr>
              <a:t>Exploring potential for moving indicators among dimensions to strengthen gender sensitivity</a:t>
            </a:r>
          </a:p>
          <a:p>
            <a:pPr>
              <a:spcBef>
                <a:spcPts val="1000"/>
              </a:spcBef>
            </a:pPr>
            <a:r>
              <a:rPr lang="en-US" sz="1600" b="1" dirty="0">
                <a:solidFill>
                  <a:schemeClr val="tx2"/>
                </a:solidFill>
                <a:latin typeface="Arial"/>
                <a:cs typeface="Arial"/>
              </a:rPr>
              <a:t>WEIGHTING</a:t>
            </a:r>
          </a:p>
          <a:p>
            <a:pPr marL="342900" lvl="0" indent="-342900">
              <a:buClr>
                <a:srgbClr val="1D5E86"/>
              </a:buClr>
              <a:buFont typeface="Wingdings" charset="2"/>
              <a:buChar char="§"/>
            </a:pPr>
            <a:r>
              <a:rPr lang="en-US" sz="1600" dirty="0">
                <a:solidFill>
                  <a:srgbClr val="000000"/>
                </a:solidFill>
                <a:latin typeface="Arial"/>
                <a:cs typeface="Arial"/>
              </a:rPr>
              <a:t>Exploring </a:t>
            </a:r>
            <a:r>
              <a:rPr lang="en-US" sz="1600" dirty="0" smtClean="0">
                <a:solidFill>
                  <a:srgbClr val="000000"/>
                </a:solidFill>
                <a:latin typeface="Arial"/>
                <a:cs typeface="Arial"/>
              </a:rPr>
              <a:t>various approaches to weighting </a:t>
            </a:r>
            <a:endParaRPr lang="en-US" sz="1600" b="1" dirty="0">
              <a:solidFill>
                <a:schemeClr val="tx2"/>
              </a:solidFill>
              <a:latin typeface="Arial"/>
              <a:cs typeface="Arial"/>
            </a:endParaRPr>
          </a:p>
          <a:p>
            <a:pPr marL="342900" lvl="0" indent="-342900">
              <a:buClr>
                <a:srgbClr val="1D5E86"/>
              </a:buClr>
              <a:buFont typeface="Wingdings" charset="2"/>
              <a:buChar char="§"/>
            </a:pPr>
            <a:endParaRPr lang="en-US" sz="1600" dirty="0">
              <a:solidFill>
                <a:srgbClr val="000000"/>
              </a:solidFill>
              <a:latin typeface="Arial"/>
              <a:cs typeface="Arial"/>
            </a:endParaRPr>
          </a:p>
        </p:txBody>
      </p:sp>
    </p:spTree>
    <p:extLst>
      <p:ext uri="{BB962C8B-B14F-4D97-AF65-F5344CB8AC3E}">
        <p14:creationId xmlns:p14="http://schemas.microsoft.com/office/powerpoint/2010/main" val="1307331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40" y="406977"/>
            <a:ext cx="8773064" cy="573751"/>
          </a:xfrm>
        </p:spPr>
        <p:txBody>
          <a:bodyPr>
            <a:noAutofit/>
          </a:bodyPr>
          <a:lstStyle/>
          <a:p>
            <a:r>
              <a:rPr lang="en-US" sz="3000" dirty="0" smtClean="0"/>
              <a:t>COSTS OF DOING </a:t>
            </a:r>
            <a:r>
              <a:rPr lang="en-US" sz="3000" dirty="0" smtClean="0"/>
              <a:t>AN </a:t>
            </a:r>
            <a:r>
              <a:rPr lang="en-US" sz="3000" dirty="0" smtClean="0"/>
              <a:t>IDM </a:t>
            </a:r>
            <a:r>
              <a:rPr lang="en-US" sz="3000" dirty="0" smtClean="0"/>
              <a:t>STUDY</a:t>
            </a:r>
            <a:endParaRPr lang="en-US" sz="3000" dirty="0"/>
          </a:p>
        </p:txBody>
      </p:sp>
      <p:sp>
        <p:nvSpPr>
          <p:cNvPr id="5" name="TextBox 4"/>
          <p:cNvSpPr txBox="1"/>
          <p:nvPr/>
        </p:nvSpPr>
        <p:spPr>
          <a:xfrm>
            <a:off x="251520" y="1556792"/>
            <a:ext cx="4037162" cy="3693319"/>
          </a:xfrm>
          <a:prstGeom prst="rect">
            <a:avLst/>
          </a:prstGeom>
          <a:noFill/>
        </p:spPr>
        <p:txBody>
          <a:bodyPr wrap="square" rtlCol="0">
            <a:spAutoFit/>
          </a:bodyPr>
          <a:lstStyle/>
          <a:p>
            <a:r>
              <a:rPr lang="en-US" b="1" dirty="0">
                <a:solidFill>
                  <a:srgbClr val="1E5A82"/>
                </a:solidFill>
                <a:latin typeface="Arial"/>
                <a:cs typeface="Arial"/>
              </a:rPr>
              <a:t>FIJI</a:t>
            </a:r>
          </a:p>
          <a:p>
            <a:endParaRPr lang="en-US" dirty="0">
              <a:latin typeface="Arial"/>
              <a:cs typeface="Arial"/>
            </a:endParaRPr>
          </a:p>
          <a:p>
            <a:pPr marL="285750" indent="-285750">
              <a:buClr>
                <a:srgbClr val="1D5E86"/>
              </a:buClr>
              <a:buFont typeface="Wingdings" charset="2"/>
              <a:buChar char="§"/>
            </a:pPr>
            <a:r>
              <a:rPr lang="en-US" dirty="0">
                <a:latin typeface="Arial"/>
                <a:cs typeface="Arial"/>
              </a:rPr>
              <a:t>1125 households; nearly 3000 participants</a:t>
            </a:r>
          </a:p>
          <a:p>
            <a:pPr marL="285750" indent="-285750">
              <a:buClr>
                <a:srgbClr val="1D5E86"/>
              </a:buClr>
              <a:buFont typeface="Wingdings" charset="2"/>
              <a:buChar char="§"/>
            </a:pPr>
            <a:r>
              <a:rPr lang="en-US" dirty="0">
                <a:latin typeface="Arial"/>
                <a:cs typeface="Arial"/>
              </a:rPr>
              <a:t>Working with the </a:t>
            </a:r>
            <a:r>
              <a:rPr lang="en-US" dirty="0" smtClean="0">
                <a:latin typeface="Arial"/>
                <a:cs typeface="Arial"/>
              </a:rPr>
              <a:t>Fiji </a:t>
            </a:r>
            <a:r>
              <a:rPr lang="en-US" dirty="0">
                <a:latin typeface="Arial"/>
                <a:cs typeface="Arial"/>
              </a:rPr>
              <a:t>Bureau of </a:t>
            </a:r>
            <a:r>
              <a:rPr lang="en-US" dirty="0" smtClean="0">
                <a:latin typeface="Arial"/>
                <a:cs typeface="Arial"/>
              </a:rPr>
              <a:t>Statistics, targeted sample</a:t>
            </a:r>
            <a:endParaRPr lang="en-US" dirty="0">
              <a:latin typeface="Arial"/>
              <a:cs typeface="Arial"/>
            </a:endParaRPr>
          </a:p>
          <a:p>
            <a:pPr marL="285750" indent="-285750">
              <a:buClr>
                <a:srgbClr val="1D5E86"/>
              </a:buClr>
              <a:buFont typeface="Wingdings" charset="2"/>
              <a:buChar char="§"/>
            </a:pPr>
            <a:r>
              <a:rPr lang="en-US" dirty="0">
                <a:latin typeface="Arial"/>
                <a:cs typeface="Arial"/>
              </a:rPr>
              <a:t>30 enumerators plus senior staff</a:t>
            </a:r>
          </a:p>
          <a:p>
            <a:pPr marL="285750" indent="-285750">
              <a:buClr>
                <a:srgbClr val="1D5E86"/>
              </a:buClr>
              <a:buFont typeface="Wingdings" charset="2"/>
              <a:buChar char="§"/>
            </a:pPr>
            <a:r>
              <a:rPr lang="en-US" dirty="0">
                <a:latin typeface="Arial"/>
                <a:cs typeface="Arial"/>
              </a:rPr>
              <a:t>4 days </a:t>
            </a:r>
            <a:r>
              <a:rPr lang="en-US" dirty="0" smtClean="0">
                <a:latin typeface="Arial"/>
                <a:cs typeface="Arial"/>
              </a:rPr>
              <a:t>training, 2 days piloting</a:t>
            </a:r>
            <a:endParaRPr lang="en-US" dirty="0">
              <a:latin typeface="Arial"/>
              <a:cs typeface="Arial"/>
            </a:endParaRPr>
          </a:p>
          <a:p>
            <a:pPr marL="285750" indent="-285750">
              <a:buClr>
                <a:srgbClr val="1D5E86"/>
              </a:buClr>
              <a:buFont typeface="Wingdings" charset="2"/>
              <a:buChar char="§"/>
            </a:pPr>
            <a:r>
              <a:rPr lang="en-US" dirty="0" smtClean="0">
                <a:latin typeface="Arial"/>
                <a:cs typeface="Arial"/>
              </a:rPr>
              <a:t>Revisions, some further training to address errors</a:t>
            </a:r>
            <a:endParaRPr lang="en-US" dirty="0">
              <a:latin typeface="Arial"/>
              <a:cs typeface="Arial"/>
            </a:endParaRPr>
          </a:p>
          <a:p>
            <a:pPr marL="285750" indent="-285750">
              <a:buClr>
                <a:srgbClr val="1D5E86"/>
              </a:buClr>
              <a:buFont typeface="Wingdings" charset="2"/>
              <a:buChar char="§"/>
            </a:pPr>
            <a:r>
              <a:rPr lang="en-US" dirty="0">
                <a:latin typeface="Arial"/>
                <a:cs typeface="Arial"/>
              </a:rPr>
              <a:t>Fieldwork </a:t>
            </a:r>
            <a:r>
              <a:rPr lang="en-US" dirty="0" smtClean="0">
                <a:latin typeface="Arial"/>
                <a:cs typeface="Arial"/>
              </a:rPr>
              <a:t>for approx. </a:t>
            </a:r>
            <a:r>
              <a:rPr lang="en-US" dirty="0">
                <a:latin typeface="Arial"/>
                <a:cs typeface="Arial"/>
              </a:rPr>
              <a:t>two months</a:t>
            </a:r>
          </a:p>
          <a:p>
            <a:pPr marL="285750" indent="-285750">
              <a:buClr>
                <a:srgbClr val="1D5E86"/>
              </a:buClr>
              <a:buFont typeface="Wingdings" charset="2"/>
              <a:buChar char="§"/>
            </a:pPr>
            <a:r>
              <a:rPr lang="en-US" dirty="0">
                <a:latin typeface="Arial"/>
                <a:cs typeface="Arial"/>
              </a:rPr>
              <a:t>Cost = </a:t>
            </a:r>
            <a:r>
              <a:rPr lang="en-US" dirty="0" smtClean="0">
                <a:latin typeface="Arial"/>
                <a:cs typeface="Arial"/>
              </a:rPr>
              <a:t>USD117,300 </a:t>
            </a:r>
            <a:endParaRPr lang="en-US" dirty="0">
              <a:latin typeface="Arial"/>
              <a:cs typeface="Arial"/>
            </a:endParaRPr>
          </a:p>
          <a:p>
            <a:endParaRPr lang="en-US" dirty="0">
              <a:latin typeface="Arial"/>
              <a:cs typeface="Arial"/>
            </a:endParaRPr>
          </a:p>
        </p:txBody>
      </p:sp>
      <p:sp>
        <p:nvSpPr>
          <p:cNvPr id="3" name="Rectangle 2"/>
          <p:cNvSpPr/>
          <p:nvPr/>
        </p:nvSpPr>
        <p:spPr>
          <a:xfrm>
            <a:off x="4477118" y="1556792"/>
            <a:ext cx="4572000" cy="4524315"/>
          </a:xfrm>
          <a:prstGeom prst="rect">
            <a:avLst/>
          </a:prstGeom>
        </p:spPr>
        <p:txBody>
          <a:bodyPr>
            <a:spAutoFit/>
          </a:bodyPr>
          <a:lstStyle/>
          <a:p>
            <a:r>
              <a:rPr lang="en-US" b="1" dirty="0">
                <a:solidFill>
                  <a:srgbClr val="1E5A82"/>
                </a:solidFill>
                <a:latin typeface="Arial"/>
                <a:cs typeface="Arial"/>
              </a:rPr>
              <a:t>NEPAL</a:t>
            </a:r>
          </a:p>
          <a:p>
            <a:endParaRPr lang="en-US" dirty="0">
              <a:latin typeface="Arial"/>
              <a:cs typeface="Arial"/>
            </a:endParaRPr>
          </a:p>
          <a:p>
            <a:pPr marL="285750" indent="-285750">
              <a:buClr>
                <a:srgbClr val="1D5E86"/>
              </a:buClr>
              <a:buFont typeface="Wingdings" charset="2"/>
              <a:buChar char="§"/>
            </a:pPr>
            <a:r>
              <a:rPr lang="en-US" dirty="0">
                <a:latin typeface="Arial"/>
                <a:cs typeface="Arial"/>
              </a:rPr>
              <a:t>Nepal </a:t>
            </a:r>
            <a:r>
              <a:rPr lang="en-US" dirty="0" smtClean="0">
                <a:latin typeface="Arial"/>
                <a:cs typeface="Arial"/>
              </a:rPr>
              <a:t>nationwide </a:t>
            </a:r>
            <a:r>
              <a:rPr lang="en-US" dirty="0">
                <a:latin typeface="Arial"/>
                <a:cs typeface="Arial"/>
              </a:rPr>
              <a:t>fieldwork in Aug. 2016 </a:t>
            </a:r>
          </a:p>
          <a:p>
            <a:pPr marL="285750" indent="-285750">
              <a:buClr>
                <a:srgbClr val="1D5E86"/>
              </a:buClr>
              <a:buFont typeface="Wingdings" charset="2"/>
              <a:buChar char="§"/>
            </a:pPr>
            <a:r>
              <a:rPr lang="en-US" dirty="0">
                <a:latin typeface="Arial"/>
                <a:cs typeface="Arial"/>
              </a:rPr>
              <a:t>800 households; 1500 participants</a:t>
            </a:r>
          </a:p>
          <a:p>
            <a:pPr marL="285750" indent="-285750">
              <a:buClr>
                <a:srgbClr val="1D5E86"/>
              </a:buClr>
              <a:buFont typeface="Wingdings" charset="2"/>
              <a:buChar char="§"/>
            </a:pPr>
            <a:r>
              <a:rPr lang="en-US" dirty="0">
                <a:latin typeface="Arial"/>
                <a:cs typeface="Arial"/>
              </a:rPr>
              <a:t>Working with a Kathmandu-based research consultancy </a:t>
            </a:r>
            <a:r>
              <a:rPr lang="en-US" dirty="0" smtClean="0">
                <a:latin typeface="Arial"/>
                <a:cs typeface="Arial"/>
              </a:rPr>
              <a:t>firm, Interdisciplinary Analysts</a:t>
            </a:r>
            <a:endParaRPr lang="en-US" dirty="0">
              <a:latin typeface="Arial"/>
              <a:cs typeface="Arial"/>
            </a:endParaRPr>
          </a:p>
          <a:p>
            <a:pPr marL="285750" indent="-285750">
              <a:buClr>
                <a:srgbClr val="1D5E86"/>
              </a:buClr>
              <a:buFont typeface="Wingdings" charset="2"/>
              <a:buChar char="§"/>
            </a:pPr>
            <a:r>
              <a:rPr lang="en-US" dirty="0">
                <a:latin typeface="Arial"/>
                <a:cs typeface="Arial"/>
              </a:rPr>
              <a:t>~50 enumerators plus senior staff</a:t>
            </a:r>
          </a:p>
          <a:p>
            <a:pPr marL="285750" indent="-285750">
              <a:buClr>
                <a:srgbClr val="1D5E86"/>
              </a:buClr>
              <a:buFont typeface="Wingdings" charset="2"/>
              <a:buChar char="§"/>
            </a:pPr>
            <a:r>
              <a:rPr lang="en-US" dirty="0" smtClean="0">
                <a:latin typeface="Arial"/>
                <a:cs typeface="Arial"/>
              </a:rPr>
              <a:t>Few days reviewing questionnaire, contextualizing for Nepal</a:t>
            </a:r>
          </a:p>
          <a:p>
            <a:pPr marL="285750" indent="-285750">
              <a:buClr>
                <a:srgbClr val="1D5E86"/>
              </a:buClr>
              <a:buFont typeface="Wingdings" charset="2"/>
              <a:buChar char="§"/>
            </a:pPr>
            <a:r>
              <a:rPr lang="en-US" dirty="0" smtClean="0">
                <a:latin typeface="Arial"/>
                <a:cs typeface="Arial"/>
              </a:rPr>
              <a:t>10 days of coding for Open Data Kit</a:t>
            </a:r>
          </a:p>
          <a:p>
            <a:pPr marL="285750" indent="-285750">
              <a:buClr>
                <a:srgbClr val="1D5E86"/>
              </a:buClr>
              <a:buFont typeface="Wingdings" charset="2"/>
              <a:buChar char="§"/>
            </a:pPr>
            <a:r>
              <a:rPr lang="en-US" dirty="0" smtClean="0">
                <a:latin typeface="Arial"/>
                <a:cs typeface="Arial"/>
              </a:rPr>
              <a:t>4 </a:t>
            </a:r>
            <a:r>
              <a:rPr lang="en-US" dirty="0">
                <a:latin typeface="Arial"/>
                <a:cs typeface="Arial"/>
              </a:rPr>
              <a:t>days </a:t>
            </a:r>
            <a:r>
              <a:rPr lang="en-US" dirty="0" smtClean="0">
                <a:latin typeface="Arial"/>
                <a:cs typeface="Arial"/>
              </a:rPr>
              <a:t>training, piloting</a:t>
            </a:r>
            <a:endParaRPr lang="en-US" dirty="0">
              <a:latin typeface="Arial"/>
              <a:cs typeface="Arial"/>
            </a:endParaRPr>
          </a:p>
          <a:p>
            <a:pPr marL="285750" indent="-285750">
              <a:buClr>
                <a:srgbClr val="1D5E86"/>
              </a:buClr>
              <a:buFont typeface="Wingdings" charset="2"/>
              <a:buChar char="§"/>
            </a:pPr>
            <a:r>
              <a:rPr lang="en-US" dirty="0" smtClean="0">
                <a:latin typeface="Arial"/>
                <a:cs typeface="Arial"/>
              </a:rPr>
              <a:t>Fieldwork expected </a:t>
            </a:r>
            <a:r>
              <a:rPr lang="en-US" dirty="0">
                <a:latin typeface="Arial"/>
                <a:cs typeface="Arial"/>
              </a:rPr>
              <a:t>to take </a:t>
            </a:r>
            <a:r>
              <a:rPr lang="en-US" dirty="0" smtClean="0">
                <a:latin typeface="Arial"/>
                <a:cs typeface="Arial"/>
              </a:rPr>
              <a:t>4 weeks</a:t>
            </a:r>
            <a:r>
              <a:rPr lang="en-US" dirty="0">
                <a:latin typeface="Arial"/>
                <a:cs typeface="Arial"/>
              </a:rPr>
              <a:t>, including a reflection workshop following data collection</a:t>
            </a:r>
          </a:p>
          <a:p>
            <a:pPr marL="285750" indent="-285750">
              <a:buClr>
                <a:srgbClr val="1D5E86"/>
              </a:buClr>
              <a:buFont typeface="Wingdings" charset="2"/>
              <a:buChar char="§"/>
            </a:pPr>
            <a:r>
              <a:rPr lang="en-US" dirty="0">
                <a:latin typeface="Arial"/>
                <a:cs typeface="Arial"/>
              </a:rPr>
              <a:t>Cost = USD110,000</a:t>
            </a:r>
          </a:p>
        </p:txBody>
      </p:sp>
    </p:spTree>
    <p:extLst>
      <p:ext uri="{BB962C8B-B14F-4D97-AF65-F5344CB8AC3E}">
        <p14:creationId xmlns:p14="http://schemas.microsoft.com/office/powerpoint/2010/main" val="1185027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23" y="1367137"/>
            <a:ext cx="7772400" cy="1021556"/>
          </a:xfrm>
        </p:spPr>
        <p:txBody>
          <a:bodyPr>
            <a:normAutofit/>
          </a:bodyPr>
          <a:lstStyle/>
          <a:p>
            <a:pPr algn="l"/>
            <a:r>
              <a:rPr lang="en-US" dirty="0" smtClean="0"/>
              <a:t>Back up slides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0" y="4351872"/>
            <a:ext cx="713711" cy="1280755"/>
          </a:xfrm>
          <a:prstGeom prst="rect">
            <a:avLst/>
          </a:prstGeom>
        </p:spPr>
      </p:pic>
    </p:spTree>
    <p:extLst>
      <p:ext uri="{BB962C8B-B14F-4D97-AF65-F5344CB8AC3E}">
        <p14:creationId xmlns:p14="http://schemas.microsoft.com/office/powerpoint/2010/main" val="767282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404664"/>
            <a:ext cx="8229600" cy="573751"/>
          </a:xfrm>
        </p:spPr>
        <p:txBody>
          <a:bodyPr>
            <a:normAutofit fontScale="90000"/>
          </a:bodyPr>
          <a:lstStyle/>
          <a:p>
            <a:r>
              <a:rPr lang="en-US" dirty="0" smtClean="0"/>
              <a:t>INDICATORS</a:t>
            </a:r>
            <a:endParaRPr lang="en-US" sz="3500" dirty="0"/>
          </a:p>
        </p:txBody>
      </p:sp>
      <p:graphicFrame>
        <p:nvGraphicFramePr>
          <p:cNvPr id="8" name="Table 7"/>
          <p:cNvGraphicFramePr>
            <a:graphicFrameLocks noGrp="1"/>
          </p:cNvGraphicFramePr>
          <p:nvPr>
            <p:extLst>
              <p:ext uri="{D42A27DB-BD31-4B8C-83A1-F6EECF244321}">
                <p14:modId xmlns:p14="http://schemas.microsoft.com/office/powerpoint/2010/main" val="96586300"/>
              </p:ext>
            </p:extLst>
          </p:nvPr>
        </p:nvGraphicFramePr>
        <p:xfrm>
          <a:off x="1138983" y="1750924"/>
          <a:ext cx="6909470" cy="4089305"/>
        </p:xfrm>
        <a:graphic>
          <a:graphicData uri="http://schemas.openxmlformats.org/drawingml/2006/table">
            <a:tbl>
              <a:tblPr firstRow="1" bandRow="1">
                <a:tableStyleId>{5C22544A-7EE6-4342-B048-85BDC9FD1C3A}</a:tableStyleId>
              </a:tblPr>
              <a:tblGrid>
                <a:gridCol w="2052798"/>
                <a:gridCol w="4856672"/>
              </a:tblGrid>
              <a:tr h="278130">
                <a:tc>
                  <a:txBody>
                    <a:bodyPr/>
                    <a:lstStyle/>
                    <a:p>
                      <a:r>
                        <a:rPr lang="en-US" sz="1000" baseline="0" dirty="0" smtClean="0">
                          <a:latin typeface="Arial" panose="020B0604020202020204" pitchFamily="34" charset="0"/>
                          <a:cs typeface="Arial" panose="020B0604020202020204" pitchFamily="34" charset="0"/>
                        </a:rPr>
                        <a:t>DIMENSION</a:t>
                      </a:r>
                      <a:endParaRPr lang="en-US" sz="1000" dirty="0">
                        <a:latin typeface="Arial" panose="020B0604020202020204" pitchFamily="34" charset="0"/>
                        <a:cs typeface="Arial" panose="020B0604020202020204" pitchFamily="34" charset="0"/>
                      </a:endParaRPr>
                    </a:p>
                  </a:txBody>
                  <a:tcPr marT="34290" marB="34290">
                    <a:solidFill>
                      <a:srgbClr val="1D5E86"/>
                    </a:solidFill>
                  </a:tcPr>
                </a:tc>
                <a:tc>
                  <a:txBody>
                    <a:bodyPr/>
                    <a:lstStyle/>
                    <a:p>
                      <a:r>
                        <a:rPr lang="en-US" sz="1000" dirty="0" smtClean="0">
                          <a:latin typeface="Arial" panose="020B0604020202020204" pitchFamily="34" charset="0"/>
                          <a:cs typeface="Arial" panose="020B0604020202020204" pitchFamily="34" charset="0"/>
                        </a:rPr>
                        <a:t>INDICATORS</a:t>
                      </a:r>
                      <a:endParaRPr lang="en-US" sz="1000" dirty="0">
                        <a:latin typeface="Arial" panose="020B0604020202020204" pitchFamily="34" charset="0"/>
                        <a:cs typeface="Arial" panose="020B0604020202020204" pitchFamily="34" charset="0"/>
                      </a:endParaRPr>
                    </a:p>
                  </a:txBody>
                  <a:tcPr marT="34290" marB="34290">
                    <a:solidFill>
                      <a:srgbClr val="1D5E86"/>
                    </a:solidFill>
                  </a:tcP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 FOOD/NUTRITION</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Hunger in last 4 weeks</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2. WATER</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Water source, water quantity, water quality</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3. SHELTER</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Durable Housing, </a:t>
                      </a:r>
                      <a:r>
                        <a:rPr lang="en-AU" sz="1000" dirty="0" smtClean="0">
                          <a:effectLst/>
                          <a:latin typeface="Arial" panose="020B0604020202020204" pitchFamily="34" charset="0"/>
                          <a:cs typeface="Arial" panose="020B0604020202020204" pitchFamily="34" charset="0"/>
                        </a:rPr>
                        <a:t>Homelessness</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4. HEALTH CARE/HEALTH</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Health status, health care </a:t>
                      </a:r>
                      <a:r>
                        <a:rPr lang="en-AU" sz="1000" dirty="0" smtClean="0">
                          <a:effectLst/>
                          <a:latin typeface="Arial" panose="020B0604020202020204" pitchFamily="34" charset="0"/>
                          <a:cs typeface="Arial" panose="020B0604020202020204" pitchFamily="34" charset="0"/>
                        </a:rPr>
                        <a:t>access &amp; quality; </a:t>
                      </a:r>
                      <a:r>
                        <a:rPr lang="en-AU" sz="1000" kern="1200" dirty="0" smtClean="0">
                          <a:solidFill>
                            <a:schemeClr val="dk1"/>
                          </a:solidFill>
                          <a:effectLst/>
                          <a:latin typeface="Arial" panose="020B0604020202020204" pitchFamily="34" charset="0"/>
                          <a:ea typeface="+mn-ea"/>
                          <a:cs typeface="Arial" panose="020B0604020202020204" pitchFamily="34" charset="0"/>
                        </a:rPr>
                        <a:t>for women pregnant now or w/in last 3 years, pre-natal care, birth attendance &amp; actual/ intended place of birth</a:t>
                      </a:r>
                      <a:r>
                        <a:rPr lang="en-AU" sz="1000" dirty="0" smtClean="0">
                          <a:effectLst/>
                          <a:latin typeface="Arial" panose="020B0604020202020204" pitchFamily="34" charset="0"/>
                          <a:cs typeface="Arial" panose="020B0604020202020204" pitchFamily="34" charset="0"/>
                        </a:rPr>
                        <a:t> </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5. EDUCATION</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Schooling completed, </a:t>
                      </a:r>
                      <a:r>
                        <a:rPr lang="en-AU" sz="1000" dirty="0" smtClean="0">
                          <a:effectLst/>
                          <a:latin typeface="Arial" panose="020B0604020202020204" pitchFamily="34" charset="0"/>
                          <a:cs typeface="Arial" panose="020B0604020202020204" pitchFamily="34" charset="0"/>
                        </a:rPr>
                        <a:t>achieved</a:t>
                      </a:r>
                      <a:r>
                        <a:rPr lang="en-AU" sz="1000" baseline="0" dirty="0" smtClean="0">
                          <a:effectLst/>
                          <a:latin typeface="Arial" panose="020B0604020202020204" pitchFamily="34" charset="0"/>
                          <a:cs typeface="Arial" panose="020B0604020202020204" pitchFamily="34" charset="0"/>
                        </a:rPr>
                        <a:t> </a:t>
                      </a:r>
                      <a:r>
                        <a:rPr lang="en-AU" sz="1000" dirty="0" smtClean="0">
                          <a:effectLst/>
                          <a:latin typeface="Arial" panose="020B0604020202020204" pitchFamily="34" charset="0"/>
                          <a:cs typeface="Arial" panose="020B0604020202020204" pitchFamily="34" charset="0"/>
                        </a:rPr>
                        <a:t>literacy </a:t>
                      </a:r>
                      <a:r>
                        <a:rPr lang="en-AU" sz="1000" dirty="0">
                          <a:effectLst/>
                          <a:latin typeface="Arial" panose="020B0604020202020204" pitchFamily="34" charset="0"/>
                          <a:cs typeface="Arial" panose="020B0604020202020204" pitchFamily="34" charset="0"/>
                        </a:rPr>
                        <a:t>and numeracy</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6. ENERGY/COOKING FUEL</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Source of cooking fuel, access to electricity </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7. SANITATION</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Primary toilet, secondary toilet</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78130">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8. FAMILY RELATIONSHIPS</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Control of decision making in household, supportive relationships</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17625">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9. CLOTHING/PERSONAL CARE</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Protection from elements, ability to present </a:t>
                      </a:r>
                      <a:r>
                        <a:rPr lang="en-AU" sz="1000" dirty="0" smtClean="0">
                          <a:effectLst/>
                          <a:latin typeface="Arial" panose="020B0604020202020204" pitchFamily="34" charset="0"/>
                          <a:cs typeface="Arial" panose="020B0604020202020204" pitchFamily="34" charset="0"/>
                        </a:rPr>
                        <a:t>oneself</a:t>
                      </a:r>
                      <a:r>
                        <a:rPr lang="en-AU" sz="1000" baseline="0" dirty="0" smtClean="0">
                          <a:effectLst/>
                          <a:latin typeface="Arial" panose="020B0604020202020204" pitchFamily="34" charset="0"/>
                          <a:cs typeface="Arial" panose="020B0604020202020204" pitchFamily="34" charset="0"/>
                        </a:rPr>
                        <a:t> to standards of community</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13504">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10. VIOLENCE</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Violence experienced 12 months, perceived risk in next 12</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13504">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11. FAMILY PLANNING</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Access to contraception, control over use</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13504">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12. ENVIRONMENT</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Exposure to environmental harms </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38887">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13. VOICE</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Ability to participate in public decision making, ability to </a:t>
                      </a:r>
                      <a:r>
                        <a:rPr lang="en-AU" sz="1000" baseline="0" dirty="0" smtClean="0">
                          <a:effectLst/>
                          <a:latin typeface="Arial" panose="020B0604020202020204" pitchFamily="34" charset="0"/>
                          <a:cs typeface="Arial" panose="020B0604020202020204" pitchFamily="34" charset="0"/>
                        </a:rPr>
                        <a:t>influence in </a:t>
                      </a:r>
                      <a:r>
                        <a:rPr lang="en-AU" sz="1000" dirty="0" smtClean="0">
                          <a:effectLst/>
                          <a:latin typeface="Arial" panose="020B0604020202020204" pitchFamily="34" charset="0"/>
                          <a:cs typeface="Arial" panose="020B0604020202020204" pitchFamily="34" charset="0"/>
                        </a:rPr>
                        <a:t>change </a:t>
                      </a:r>
                      <a:r>
                        <a:rPr lang="en-AU" sz="1000" dirty="0">
                          <a:effectLst/>
                          <a:latin typeface="Arial" panose="020B0604020202020204" pitchFamily="34" charset="0"/>
                          <a:cs typeface="Arial" panose="020B0604020202020204" pitchFamily="34" charset="0"/>
                        </a:rPr>
                        <a:t>community</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13504">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14. TIME-USE</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a:effectLst/>
                          <a:latin typeface="Arial" panose="020B0604020202020204" pitchFamily="34" charset="0"/>
                          <a:cs typeface="Arial" panose="020B0604020202020204" pitchFamily="34" charset="0"/>
                        </a:rPr>
                        <a:t>24 </a:t>
                      </a:r>
                      <a:r>
                        <a:rPr lang="en-AU" sz="1000" dirty="0" smtClean="0">
                          <a:effectLst/>
                          <a:latin typeface="Arial" panose="020B0604020202020204" pitchFamily="34" charset="0"/>
                          <a:cs typeface="Arial" panose="020B0604020202020204" pitchFamily="34" charset="0"/>
                        </a:rPr>
                        <a:t>hour clock </a:t>
                      </a:r>
                      <a:r>
                        <a:rPr lang="en-AU" sz="1000" dirty="0">
                          <a:effectLst/>
                          <a:latin typeface="Arial" panose="020B0604020202020204" pitchFamily="34" charset="0"/>
                          <a:cs typeface="Arial" panose="020B0604020202020204" pitchFamily="34" charset="0"/>
                        </a:rPr>
                        <a:t>(</a:t>
                      </a:r>
                      <a:r>
                        <a:rPr lang="en-AU" sz="1000" dirty="0" smtClean="0">
                          <a:effectLst/>
                          <a:latin typeface="Arial" panose="020B0604020202020204" pitchFamily="34" charset="0"/>
                          <a:cs typeface="Arial" panose="020B0604020202020204" pitchFamily="34" charset="0"/>
                        </a:rPr>
                        <a:t>labour </a:t>
                      </a:r>
                      <a:r>
                        <a:rPr lang="en-AU" sz="1000" dirty="0">
                          <a:effectLst/>
                          <a:latin typeface="Arial" panose="020B0604020202020204" pitchFamily="34" charset="0"/>
                          <a:cs typeface="Arial" panose="020B0604020202020204" pitchFamily="34" charset="0"/>
                        </a:rPr>
                        <a:t>burden, leisure time)</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r h="213504">
                <a:tc>
                  <a:txBody>
                    <a:bodyPr/>
                    <a:lstStyle/>
                    <a:p>
                      <a:pPr>
                        <a:lnSpc>
                          <a:spcPct val="95000"/>
                        </a:lnSpc>
                        <a:spcAft>
                          <a:spcPts val="0"/>
                        </a:spcAft>
                      </a:pPr>
                      <a:r>
                        <a:rPr lang="en-AU" sz="1000" b="0" dirty="0" smtClean="0">
                          <a:effectLst/>
                          <a:latin typeface="Arial" panose="020B0604020202020204" pitchFamily="34" charset="0"/>
                          <a:cs typeface="Arial" panose="020B0604020202020204" pitchFamily="34" charset="0"/>
                        </a:rPr>
                        <a:t>15. WORK </a:t>
                      </a:r>
                      <a:endParaRPr lang="en-AU" sz="1000" b="0" dirty="0">
                        <a:effectLst/>
                        <a:latin typeface="Arial" panose="020B0604020202020204" pitchFamily="34" charset="0"/>
                        <a:ea typeface="Times New Roman"/>
                        <a:cs typeface="Arial" panose="020B0604020202020204" pitchFamily="34" charset="0"/>
                      </a:endParaRPr>
                    </a:p>
                  </a:txBody>
                  <a:tcPr marL="47342" marR="47342" marT="0" marB="0" anchor="ctr"/>
                </a:tc>
                <a:tc>
                  <a:txBody>
                    <a:bodyPr/>
                    <a:lstStyle/>
                    <a:p>
                      <a:pPr>
                        <a:lnSpc>
                          <a:spcPct val="95000"/>
                        </a:lnSpc>
                        <a:spcAft>
                          <a:spcPts val="0"/>
                        </a:spcAft>
                      </a:pPr>
                      <a:r>
                        <a:rPr lang="en-AU" sz="1000" dirty="0" smtClean="0">
                          <a:effectLst/>
                          <a:latin typeface="Arial" panose="020B0604020202020204" pitchFamily="34" charset="0"/>
                          <a:cs typeface="Arial" panose="020B0604020202020204" pitchFamily="34" charset="0"/>
                        </a:rPr>
                        <a:t>Status in,</a:t>
                      </a:r>
                      <a:r>
                        <a:rPr lang="en-AU" sz="1000" baseline="0" dirty="0" smtClean="0">
                          <a:effectLst/>
                          <a:latin typeface="Arial" panose="020B0604020202020204" pitchFamily="34" charset="0"/>
                          <a:cs typeface="Arial" panose="020B0604020202020204" pitchFamily="34" charset="0"/>
                        </a:rPr>
                        <a:t> of work</a:t>
                      </a:r>
                      <a:r>
                        <a:rPr lang="en-AU" sz="1000" dirty="0" smtClean="0">
                          <a:effectLst/>
                          <a:latin typeface="Arial" panose="020B0604020202020204" pitchFamily="34" charset="0"/>
                          <a:cs typeface="Arial" panose="020B0604020202020204" pitchFamily="34" charset="0"/>
                        </a:rPr>
                        <a:t>, </a:t>
                      </a:r>
                      <a:r>
                        <a:rPr lang="en-AU" sz="1000" dirty="0">
                          <a:effectLst/>
                          <a:latin typeface="Arial" panose="020B0604020202020204" pitchFamily="34" charset="0"/>
                          <a:cs typeface="Arial" panose="020B0604020202020204" pitchFamily="34" charset="0"/>
                        </a:rPr>
                        <a:t>Safety (paid and unpaid)</a:t>
                      </a:r>
                      <a:endParaRPr lang="en-AU" sz="1000" dirty="0">
                        <a:effectLst/>
                        <a:latin typeface="Arial" panose="020B0604020202020204" pitchFamily="34" charset="0"/>
                        <a:ea typeface="Times New Roman"/>
                        <a:cs typeface="Arial" panose="020B0604020202020204" pitchFamily="34" charset="0"/>
                      </a:endParaRPr>
                    </a:p>
                  </a:txBody>
                  <a:tcPr marL="47342" marR="47342" marT="0" marB="0" anchor="ctr"/>
                </a:tc>
              </a:tr>
            </a:tbl>
          </a:graphicData>
        </a:graphic>
      </p:graphicFrame>
    </p:spTree>
    <p:extLst>
      <p:ext uri="{BB962C8B-B14F-4D97-AF65-F5344CB8AC3E}">
        <p14:creationId xmlns:p14="http://schemas.microsoft.com/office/powerpoint/2010/main" val="1047058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199074"/>
            <a:ext cx="7920880" cy="861774"/>
          </a:xfrm>
          <a:prstGeom prst="rect">
            <a:avLst/>
          </a:prstGeom>
          <a:noFill/>
        </p:spPr>
        <p:txBody>
          <a:bodyPr wrap="square" rtlCol="0">
            <a:spAutoFit/>
          </a:bodyPr>
          <a:lstStyle/>
          <a:p>
            <a:r>
              <a:rPr lang="en-AU" sz="5000" dirty="0" smtClean="0">
                <a:solidFill>
                  <a:prstClr val="white"/>
                </a:solidFill>
              </a:rPr>
              <a:t>Q: Is poverty feminising?</a:t>
            </a:r>
            <a:endParaRPr lang="en-AU" sz="4000" dirty="0">
              <a:solidFill>
                <a:prstClr val="white"/>
              </a:solidFill>
            </a:endParaRPr>
          </a:p>
        </p:txBody>
      </p:sp>
      <p:sp>
        <p:nvSpPr>
          <p:cNvPr id="3" name="TextBox 2"/>
          <p:cNvSpPr txBox="1"/>
          <p:nvPr/>
        </p:nvSpPr>
        <p:spPr>
          <a:xfrm>
            <a:off x="971600" y="2924944"/>
            <a:ext cx="7272808" cy="861774"/>
          </a:xfrm>
          <a:prstGeom prst="rect">
            <a:avLst/>
          </a:prstGeom>
          <a:noFill/>
        </p:spPr>
        <p:txBody>
          <a:bodyPr wrap="square" rtlCol="0">
            <a:spAutoFit/>
          </a:bodyPr>
          <a:lstStyle/>
          <a:p>
            <a:r>
              <a:rPr lang="en-AU" sz="5000" dirty="0" smtClean="0">
                <a:solidFill>
                  <a:prstClr val="white"/>
                </a:solidFill>
              </a:rPr>
              <a:t>A: We don’t know</a:t>
            </a:r>
            <a:endParaRPr lang="en-AU" sz="4000" dirty="0">
              <a:solidFill>
                <a:prstClr val="white"/>
              </a:solidFill>
            </a:endParaRPr>
          </a:p>
        </p:txBody>
      </p:sp>
    </p:spTree>
    <p:extLst>
      <p:ext uri="{BB962C8B-B14F-4D97-AF65-F5344CB8AC3E}">
        <p14:creationId xmlns:p14="http://schemas.microsoft.com/office/powerpoint/2010/main" val="4135633052"/>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65001"/>
          </a:xfrm>
        </p:spPr>
        <p:txBody>
          <a:bodyPr>
            <a:normAutofit/>
          </a:bodyPr>
          <a:lstStyle/>
          <a:p>
            <a:r>
              <a:rPr lang="en-US" sz="3000" dirty="0"/>
              <a:t>SURVEY SOURCES</a:t>
            </a:r>
          </a:p>
        </p:txBody>
      </p:sp>
      <p:graphicFrame>
        <p:nvGraphicFramePr>
          <p:cNvPr id="8" name="Table 7"/>
          <p:cNvGraphicFramePr>
            <a:graphicFrameLocks noGrp="1"/>
          </p:cNvGraphicFramePr>
          <p:nvPr>
            <p:extLst/>
          </p:nvPr>
        </p:nvGraphicFramePr>
        <p:xfrm>
          <a:off x="1639021" y="2255005"/>
          <a:ext cx="5529531" cy="2822983"/>
        </p:xfrm>
        <a:graphic>
          <a:graphicData uri="http://schemas.openxmlformats.org/drawingml/2006/table">
            <a:tbl>
              <a:tblPr firstRow="1" bandRow="1">
                <a:tableStyleId>{5C22544A-7EE6-4342-B048-85BDC9FD1C3A}</a:tableStyleId>
              </a:tblPr>
              <a:tblGrid>
                <a:gridCol w="1190444"/>
                <a:gridCol w="4339087"/>
              </a:tblGrid>
              <a:tr h="285523">
                <a:tc>
                  <a:txBody>
                    <a:bodyPr/>
                    <a:lstStyle/>
                    <a:p>
                      <a:r>
                        <a:rPr lang="en-US" sz="1400" baseline="0" dirty="0" smtClean="0">
                          <a:latin typeface="Arial" charset="0"/>
                          <a:ea typeface="Arial" charset="0"/>
                          <a:cs typeface="Arial" charset="0"/>
                        </a:rPr>
                        <a:t>SOURCE</a:t>
                      </a:r>
                      <a:endParaRPr lang="en-US" sz="1400" dirty="0">
                        <a:latin typeface="Arial" charset="0"/>
                        <a:ea typeface="Arial" charset="0"/>
                        <a:cs typeface="Arial" charset="0"/>
                      </a:endParaRPr>
                    </a:p>
                  </a:txBody>
                  <a:tcPr marT="34290" marB="34290">
                    <a:solidFill>
                      <a:srgbClr val="1D5E86"/>
                    </a:solidFill>
                  </a:tcPr>
                </a:tc>
                <a:tc>
                  <a:txBody>
                    <a:bodyPr/>
                    <a:lstStyle/>
                    <a:p>
                      <a:endParaRPr lang="en-US" sz="1400" dirty="0">
                        <a:latin typeface="Arial" charset="0"/>
                        <a:ea typeface="Arial" charset="0"/>
                        <a:cs typeface="Arial" charset="0"/>
                      </a:endParaRPr>
                    </a:p>
                  </a:txBody>
                  <a:tcPr marT="34290" marB="34290">
                    <a:solidFill>
                      <a:srgbClr val="1D5E86"/>
                    </a:solidFill>
                  </a:tcPr>
                </a:tc>
              </a:tr>
              <a:tr h="278130">
                <a:tc>
                  <a:txBody>
                    <a:bodyPr/>
                    <a:lstStyle/>
                    <a:p>
                      <a:r>
                        <a:rPr lang="en-AU" sz="1400" spc="-10" dirty="0" smtClean="0">
                          <a:solidFill>
                            <a:schemeClr val="tx1"/>
                          </a:solidFill>
                          <a:effectLst/>
                          <a:latin typeface="Arial" charset="0"/>
                          <a:ea typeface="Arial" charset="0"/>
                          <a:cs typeface="Arial" charset="0"/>
                        </a:rPr>
                        <a:t>CWIQ</a:t>
                      </a:r>
                      <a:endParaRPr lang="en-US" sz="1400" dirty="0" smtClean="0">
                        <a:solidFill>
                          <a:schemeClr val="tx2"/>
                        </a:solidFill>
                        <a:latin typeface="Arial" charset="0"/>
                        <a:ea typeface="Arial" charset="0"/>
                        <a:cs typeface="Arial" charset="0"/>
                      </a:endParaRPr>
                    </a:p>
                  </a:txBody>
                  <a:tcPr marT="34290" marB="34290"/>
                </a:tc>
                <a:tc>
                  <a:txBody>
                    <a:bodyPr/>
                    <a:lstStyle/>
                    <a:p>
                      <a:r>
                        <a:rPr lang="en-AU" sz="1400" spc="-10" dirty="0" smtClean="0">
                          <a:solidFill>
                            <a:schemeClr val="tx1"/>
                          </a:solidFill>
                          <a:effectLst/>
                          <a:latin typeface="Arial" charset="0"/>
                          <a:ea typeface="Arial" charset="0"/>
                          <a:cs typeface="Arial" charset="0"/>
                        </a:rPr>
                        <a:t>Core Welfare Indicators Questionnaire</a:t>
                      </a:r>
                      <a:endParaRPr lang="en-US" sz="1400" dirty="0">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DHS</a:t>
                      </a:r>
                      <a:endParaRPr lang="en-US" sz="1400" dirty="0" smtClean="0">
                        <a:solidFill>
                          <a:schemeClr val="tx2"/>
                        </a:solidFill>
                        <a:latin typeface="Arial" charset="0"/>
                        <a:ea typeface="Arial" charset="0"/>
                        <a:cs typeface="Arial" charset="0"/>
                      </a:endParaRPr>
                    </a:p>
                  </a:txBody>
                  <a:tcPr marT="34290" marB="34290"/>
                </a:tc>
                <a:tc>
                  <a:txBody>
                    <a:bodyPr/>
                    <a:lstStyle/>
                    <a:p>
                      <a:pPr>
                        <a:spcAft>
                          <a:spcPts val="0"/>
                        </a:spcAft>
                      </a:pPr>
                      <a:r>
                        <a:rPr lang="en-AU" sz="1400" spc="-10" dirty="0" smtClean="0">
                          <a:solidFill>
                            <a:schemeClr val="tx1"/>
                          </a:solidFill>
                          <a:effectLst/>
                          <a:latin typeface="Arial" charset="0"/>
                          <a:ea typeface="Arial" charset="0"/>
                          <a:cs typeface="Arial" charset="0"/>
                        </a:rPr>
                        <a:t>Demographic and Health Survey</a:t>
                      </a:r>
                      <a:endParaRPr lang="en-AU" sz="1400" dirty="0" smtClean="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FANTA</a:t>
                      </a:r>
                      <a:endParaRPr lang="en-US" sz="1400" dirty="0" smtClean="0">
                        <a:solidFill>
                          <a:schemeClr val="tx2"/>
                        </a:solidFill>
                        <a:latin typeface="Arial" charset="0"/>
                        <a:ea typeface="Arial" charset="0"/>
                        <a:cs typeface="Arial" charset="0"/>
                      </a:endParaRPr>
                    </a:p>
                  </a:txBody>
                  <a:tcPr marT="34290" marB="34290"/>
                </a:tc>
                <a:tc>
                  <a:txBody>
                    <a:bodyPr/>
                    <a:lstStyle/>
                    <a:p>
                      <a:pPr>
                        <a:spcAft>
                          <a:spcPts val="0"/>
                        </a:spcAft>
                      </a:pPr>
                      <a:r>
                        <a:rPr lang="en-AU" sz="1400" spc="-10" dirty="0" smtClean="0">
                          <a:solidFill>
                            <a:schemeClr val="tx1"/>
                          </a:solidFill>
                          <a:effectLst/>
                          <a:latin typeface="Arial" charset="0"/>
                          <a:ea typeface="Arial" charset="0"/>
                          <a:cs typeface="Arial" charset="0"/>
                        </a:rPr>
                        <a:t>Food and Nutrition Technical Assistance project</a:t>
                      </a:r>
                      <a:endParaRPr lang="en-AU" sz="1400" dirty="0" smtClean="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IHSN</a:t>
                      </a:r>
                      <a:endParaRPr lang="en-US" sz="1400" dirty="0" smtClean="0">
                        <a:solidFill>
                          <a:schemeClr val="tx2"/>
                        </a:solidFill>
                        <a:latin typeface="Arial" charset="0"/>
                        <a:ea typeface="Arial" charset="0"/>
                        <a:cs typeface="Arial" charset="0"/>
                      </a:endParaRPr>
                    </a:p>
                  </a:txBody>
                  <a:tcPr marT="34290" marB="34290"/>
                </a:tc>
                <a:tc>
                  <a:txBody>
                    <a:bodyPr/>
                    <a:lstStyle/>
                    <a:p>
                      <a:pPr>
                        <a:spcAft>
                          <a:spcPts val="0"/>
                        </a:spcAft>
                      </a:pPr>
                      <a:r>
                        <a:rPr lang="en-AU" sz="1400" spc="-10" dirty="0" smtClean="0">
                          <a:solidFill>
                            <a:schemeClr val="tx1"/>
                          </a:solidFill>
                          <a:effectLst/>
                          <a:latin typeface="Arial" charset="0"/>
                          <a:ea typeface="Arial" charset="0"/>
                          <a:cs typeface="Arial" charset="0"/>
                        </a:rPr>
                        <a:t>International Household Survey Network</a:t>
                      </a:r>
                      <a:endParaRPr lang="en-AU" sz="1400" dirty="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OPHI </a:t>
                      </a:r>
                      <a:endParaRPr lang="en-US" sz="1400" dirty="0" smtClean="0">
                        <a:solidFill>
                          <a:schemeClr val="tx2"/>
                        </a:solidFill>
                        <a:latin typeface="Arial" charset="0"/>
                        <a:ea typeface="Arial" charset="0"/>
                        <a:cs typeface="Arial" charset="0"/>
                      </a:endParaRPr>
                    </a:p>
                  </a:txBody>
                  <a:tcPr marT="34290" marB="34290"/>
                </a:tc>
                <a:tc>
                  <a:txBody>
                    <a:bodyPr/>
                    <a:lstStyle/>
                    <a:p>
                      <a:pPr>
                        <a:spcAft>
                          <a:spcPts val="0"/>
                        </a:spcAft>
                      </a:pPr>
                      <a:r>
                        <a:rPr lang="en-AU" sz="1400" spc="-10" dirty="0" smtClean="0">
                          <a:solidFill>
                            <a:schemeClr val="tx1"/>
                          </a:solidFill>
                          <a:effectLst/>
                          <a:latin typeface="Arial" charset="0"/>
                          <a:ea typeface="Arial" charset="0"/>
                          <a:cs typeface="Arial" charset="0"/>
                        </a:rPr>
                        <a:t>Oxford Poverty and Human Development Initiative</a:t>
                      </a:r>
                      <a:endParaRPr lang="en-AU" sz="1400" dirty="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WEAI </a:t>
                      </a:r>
                      <a:endParaRPr lang="en-US" sz="1400" dirty="0" smtClean="0">
                        <a:solidFill>
                          <a:schemeClr val="tx2"/>
                        </a:solidFill>
                        <a:latin typeface="Arial" charset="0"/>
                        <a:ea typeface="Arial" charset="0"/>
                        <a:cs typeface="Arial" charset="0"/>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400" spc="-10" dirty="0" smtClean="0">
                          <a:solidFill>
                            <a:schemeClr val="tx1"/>
                          </a:solidFill>
                          <a:effectLst/>
                          <a:latin typeface="Arial" charset="0"/>
                          <a:ea typeface="Arial" charset="0"/>
                          <a:cs typeface="Arial" charset="0"/>
                        </a:rPr>
                        <a:t>Women’s Empowerment in Agriculture Index</a:t>
                      </a:r>
                      <a:endParaRPr lang="en-AU" sz="1400" dirty="0" smtClean="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WHO</a:t>
                      </a:r>
                      <a:endParaRPr lang="en-US" sz="1400" dirty="0" smtClean="0">
                        <a:solidFill>
                          <a:schemeClr val="tx2"/>
                        </a:solidFill>
                        <a:latin typeface="Arial" charset="0"/>
                        <a:ea typeface="Arial" charset="0"/>
                        <a:cs typeface="Arial" charset="0"/>
                      </a:endParaRPr>
                    </a:p>
                  </a:txBody>
                  <a:tcPr marT="34290" marB="34290"/>
                </a:tc>
                <a:tc>
                  <a:txBody>
                    <a:bodyPr/>
                    <a:lstStyle/>
                    <a:p>
                      <a:pPr>
                        <a:spcAft>
                          <a:spcPts val="0"/>
                        </a:spcAft>
                      </a:pPr>
                      <a:r>
                        <a:rPr lang="en-AU" sz="1400" spc="-10" dirty="0" smtClean="0">
                          <a:solidFill>
                            <a:schemeClr val="tx1"/>
                          </a:solidFill>
                          <a:effectLst/>
                          <a:latin typeface="Arial" charset="0"/>
                          <a:ea typeface="Arial" charset="0"/>
                          <a:cs typeface="Arial" charset="0"/>
                        </a:rPr>
                        <a:t>World Health Organisation</a:t>
                      </a:r>
                      <a:endParaRPr lang="en-AU" sz="1400" dirty="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WHS</a:t>
                      </a:r>
                      <a:endParaRPr lang="en-US" sz="1400" dirty="0" smtClean="0">
                        <a:solidFill>
                          <a:schemeClr val="tx2"/>
                        </a:solidFill>
                        <a:latin typeface="Arial" charset="0"/>
                        <a:ea typeface="Arial" charset="0"/>
                        <a:cs typeface="Arial" charset="0"/>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400" spc="-10" dirty="0" smtClean="0">
                          <a:solidFill>
                            <a:schemeClr val="tx1"/>
                          </a:solidFill>
                          <a:effectLst/>
                          <a:latin typeface="Arial" charset="0"/>
                          <a:ea typeface="Arial" charset="0"/>
                          <a:cs typeface="Arial" charset="0"/>
                        </a:rPr>
                        <a:t>World Health Survey</a:t>
                      </a:r>
                      <a:endParaRPr lang="en-AU" sz="1400" dirty="0" smtClean="0">
                        <a:solidFill>
                          <a:schemeClr val="tx1"/>
                        </a:solidFill>
                        <a:effectLst/>
                        <a:latin typeface="Arial" charset="0"/>
                        <a:ea typeface="Arial" charset="0"/>
                        <a:cs typeface="Arial" charset="0"/>
                      </a:endParaRPr>
                    </a:p>
                  </a:txBody>
                  <a:tcPr marT="34290" marB="34290"/>
                </a:tc>
              </a:tr>
              <a:tr h="278130">
                <a:tc>
                  <a:txBody>
                    <a:bodyPr/>
                    <a:lstStyle/>
                    <a:p>
                      <a:r>
                        <a:rPr lang="en-AU" sz="1400" spc="-10" dirty="0" smtClean="0">
                          <a:solidFill>
                            <a:schemeClr val="tx1"/>
                          </a:solidFill>
                          <a:effectLst/>
                          <a:latin typeface="Arial" charset="0"/>
                          <a:ea typeface="Arial" charset="0"/>
                          <a:cs typeface="Arial" charset="0"/>
                        </a:rPr>
                        <a:t>UNICEF</a:t>
                      </a:r>
                      <a:endParaRPr lang="en-US" sz="1400" dirty="0" smtClean="0">
                        <a:solidFill>
                          <a:schemeClr val="tx2"/>
                        </a:solidFill>
                        <a:latin typeface="Arial" charset="0"/>
                        <a:ea typeface="Arial" charset="0"/>
                        <a:cs typeface="Arial" charset="0"/>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400" spc="-10" dirty="0" smtClean="0">
                          <a:solidFill>
                            <a:schemeClr val="tx1"/>
                          </a:solidFill>
                          <a:effectLst/>
                          <a:latin typeface="Arial" charset="0"/>
                          <a:ea typeface="Arial" charset="0"/>
                          <a:cs typeface="Arial" charset="0"/>
                        </a:rPr>
                        <a:t>United Nations Children’s Fund</a:t>
                      </a:r>
                      <a:endParaRPr lang="en-AU" sz="1400" dirty="0" smtClean="0">
                        <a:solidFill>
                          <a:schemeClr val="tx1"/>
                        </a:solidFill>
                        <a:effectLst/>
                        <a:latin typeface="Arial" charset="0"/>
                        <a:ea typeface="Arial" charset="0"/>
                        <a:cs typeface="Arial" charset="0"/>
                      </a:endParaRPr>
                    </a:p>
                  </a:txBody>
                  <a:tcPr marT="34290" marB="34290"/>
                </a:tc>
              </a:tr>
            </a:tbl>
          </a:graphicData>
        </a:graphic>
      </p:graphicFrame>
    </p:spTree>
    <p:extLst>
      <p:ext uri="{BB962C8B-B14F-4D97-AF65-F5344CB8AC3E}">
        <p14:creationId xmlns:p14="http://schemas.microsoft.com/office/powerpoint/2010/main" val="1749414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690" y="5204451"/>
            <a:ext cx="759124" cy="673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AU" dirty="0">
              <a:solidFill>
                <a:prstClr val="white"/>
              </a:solidFill>
            </a:endParaRPr>
          </a:p>
        </p:txBody>
      </p:sp>
      <p:sp>
        <p:nvSpPr>
          <p:cNvPr id="5" name="Rectangle 4"/>
          <p:cNvSpPr/>
          <p:nvPr/>
        </p:nvSpPr>
        <p:spPr>
          <a:xfrm>
            <a:off x="382637" y="1484784"/>
            <a:ext cx="8437835" cy="2893100"/>
          </a:xfrm>
          <a:prstGeom prst="rect">
            <a:avLst/>
          </a:prstGeom>
        </p:spPr>
        <p:txBody>
          <a:bodyPr wrap="square">
            <a:spAutoFit/>
          </a:bodyPr>
          <a:lstStyle/>
          <a:p>
            <a:pPr defTabSz="457200"/>
            <a:r>
              <a:rPr lang="en-AU" sz="1400" dirty="0">
                <a:solidFill>
                  <a:prstClr val="black"/>
                </a:solidFill>
                <a:latin typeface="Arial" charset="0"/>
                <a:ea typeface="Arial" charset="0"/>
                <a:cs typeface="Arial" charset="0"/>
              </a:rPr>
              <a:t>The </a:t>
            </a:r>
            <a:r>
              <a:rPr lang="en-AU" sz="1400" dirty="0" smtClean="0">
                <a:solidFill>
                  <a:prstClr val="black"/>
                </a:solidFill>
                <a:latin typeface="Arial" charset="0"/>
                <a:ea typeface="Arial" charset="0"/>
                <a:cs typeface="Arial" charset="0"/>
              </a:rPr>
              <a:t>2016-2020 IDM </a:t>
            </a:r>
            <a:r>
              <a:rPr lang="en-AU" sz="1400" dirty="0">
                <a:solidFill>
                  <a:prstClr val="black"/>
                </a:solidFill>
                <a:latin typeface="Arial" charset="0"/>
                <a:ea typeface="Arial" charset="0"/>
                <a:cs typeface="Arial" charset="0"/>
              </a:rPr>
              <a:t>Program is a partnership between the Australian National University, the International Women's Development Agency and the Australian Government through the Department of Foreign Affairs and Trade. </a:t>
            </a:r>
            <a:endParaRPr lang="en-AU" sz="1400" dirty="0" smtClean="0">
              <a:solidFill>
                <a:prstClr val="black"/>
              </a:solidFill>
              <a:latin typeface="Arial" charset="0"/>
              <a:ea typeface="Arial" charset="0"/>
              <a:cs typeface="Arial" charset="0"/>
            </a:endParaRPr>
          </a:p>
          <a:p>
            <a:pPr defTabSz="457200"/>
            <a:endParaRPr lang="en-AU" sz="1400" dirty="0">
              <a:solidFill>
                <a:prstClr val="black"/>
              </a:solidFill>
              <a:latin typeface="Arial" charset="0"/>
              <a:ea typeface="Arial" charset="0"/>
              <a:cs typeface="Arial" charset="0"/>
            </a:endParaRPr>
          </a:p>
          <a:p>
            <a:pPr defTabSz="457200"/>
            <a:r>
              <a:rPr lang="en-AU" sz="1400" dirty="0" smtClean="0">
                <a:solidFill>
                  <a:prstClr val="black"/>
                </a:solidFill>
                <a:latin typeface="Arial" charset="0"/>
                <a:ea typeface="Arial" charset="0"/>
                <a:cs typeface="Arial" charset="0"/>
              </a:rPr>
              <a:t>The </a:t>
            </a:r>
            <a:r>
              <a:rPr lang="en-AU" sz="1400" dirty="0">
                <a:solidFill>
                  <a:prstClr val="black"/>
                </a:solidFill>
                <a:latin typeface="Arial" charset="0"/>
                <a:ea typeface="Arial" charset="0"/>
                <a:cs typeface="Arial" charset="0"/>
              </a:rPr>
              <a:t>original research that developed the IDM was a four-year, international, interdisciplinary research collaboration, led by the Australian National University, in partnership with the International Women's Development Agency and the Philippine Health and Social Science Association, University of Colorado at Boulder, and Oxfam Great Britain (Southern Africa), with additional </a:t>
            </a:r>
            <a:r>
              <a:rPr lang="en-US" sz="1400" dirty="0">
                <a:solidFill>
                  <a:prstClr val="black"/>
                </a:solidFill>
                <a:latin typeface="Arial" charset="0"/>
                <a:ea typeface="Arial" charset="0"/>
                <a:cs typeface="Arial" charset="0"/>
              </a:rPr>
              <a:t>support from Oxfam America and Oslo University.  </a:t>
            </a:r>
            <a:r>
              <a:rPr lang="en-AU" sz="1400" dirty="0" smtClean="0">
                <a:solidFill>
                  <a:prstClr val="black"/>
                </a:solidFill>
                <a:latin typeface="Arial" charset="0"/>
                <a:ea typeface="Arial" charset="0"/>
                <a:cs typeface="Arial" charset="0"/>
              </a:rPr>
              <a:t>It </a:t>
            </a:r>
            <a:r>
              <a:rPr lang="en-AU" sz="1400" dirty="0">
                <a:solidFill>
                  <a:prstClr val="black"/>
                </a:solidFill>
                <a:latin typeface="Arial" charset="0"/>
                <a:ea typeface="Arial" charset="0"/>
                <a:cs typeface="Arial" charset="0"/>
              </a:rPr>
              <a:t>was funded by the Australian Research Council and partner organisations. </a:t>
            </a:r>
            <a:endParaRPr lang="en-AU" sz="1400" dirty="0" smtClean="0">
              <a:solidFill>
                <a:prstClr val="black"/>
              </a:solidFill>
              <a:latin typeface="Arial" charset="0"/>
              <a:ea typeface="Arial" charset="0"/>
              <a:cs typeface="Arial" charset="0"/>
            </a:endParaRPr>
          </a:p>
          <a:p>
            <a:pPr defTabSz="457200"/>
            <a:endParaRPr lang="en-AU" sz="1400" dirty="0">
              <a:solidFill>
                <a:prstClr val="black"/>
              </a:solidFill>
              <a:latin typeface="Arial" charset="0"/>
              <a:ea typeface="Arial" charset="0"/>
              <a:cs typeface="Arial" charset="0"/>
            </a:endParaRPr>
          </a:p>
          <a:p>
            <a:pPr defTabSz="457200"/>
            <a:r>
              <a:rPr lang="en-AU" sz="1400" dirty="0" smtClean="0">
                <a:solidFill>
                  <a:prstClr val="black"/>
                </a:solidFill>
                <a:latin typeface="Arial" charset="0"/>
                <a:ea typeface="Arial" charset="0"/>
                <a:cs typeface="Arial" charset="0"/>
              </a:rPr>
              <a:t>Subsequent </a:t>
            </a:r>
            <a:r>
              <a:rPr lang="en-AU" sz="1400" dirty="0">
                <a:solidFill>
                  <a:prstClr val="black"/>
                </a:solidFill>
                <a:latin typeface="Arial" charset="0"/>
                <a:ea typeface="Arial" charset="0"/>
                <a:cs typeface="Arial" charset="0"/>
              </a:rPr>
              <a:t>IDM research undertaken in Fiji was led by IWDA in partnership with the Fiji Bureau of Statistics with contributions from the State, Society and Governance Program at the ANU. It was funded by the Australian Government’s Pacific Women Shaping Pacific Development program.</a:t>
            </a:r>
          </a:p>
        </p:txBody>
      </p:sp>
      <p:sp>
        <p:nvSpPr>
          <p:cNvPr id="2" name="TextBox 1"/>
          <p:cNvSpPr txBox="1"/>
          <p:nvPr/>
        </p:nvSpPr>
        <p:spPr>
          <a:xfrm>
            <a:off x="272158" y="426730"/>
            <a:ext cx="5039320" cy="553998"/>
          </a:xfrm>
          <a:prstGeom prst="rect">
            <a:avLst/>
          </a:prstGeom>
          <a:noFill/>
        </p:spPr>
        <p:txBody>
          <a:bodyPr wrap="square" rtlCol="0">
            <a:spAutoFit/>
          </a:bodyPr>
          <a:lstStyle/>
          <a:p>
            <a:pPr defTabSz="457200"/>
            <a:r>
              <a:rPr lang="en-US" sz="3000" dirty="0">
                <a:solidFill>
                  <a:prstClr val="white"/>
                </a:solidFill>
                <a:latin typeface="Arial" charset="0"/>
                <a:ea typeface="Arial" charset="0"/>
                <a:cs typeface="Arial" charset="0"/>
              </a:rPr>
              <a:t>ACKNOWLEGEMENTS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291" y="4919285"/>
            <a:ext cx="1748850" cy="49072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666" y="4562076"/>
            <a:ext cx="2244736" cy="12329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579" y="4902034"/>
            <a:ext cx="1512972" cy="622085"/>
          </a:xfrm>
          <a:prstGeom prst="rect">
            <a:avLst/>
          </a:prstGeom>
        </p:spPr>
      </p:pic>
    </p:spTree>
    <p:extLst>
      <p:ext uri="{BB962C8B-B14F-4D97-AF65-F5344CB8AC3E}">
        <p14:creationId xmlns:p14="http://schemas.microsoft.com/office/powerpoint/2010/main" val="578015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1162" y="5456774"/>
            <a:ext cx="759124" cy="504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79512" y="404664"/>
            <a:ext cx="8773064" cy="573751"/>
          </a:xfrm>
        </p:spPr>
        <p:txBody>
          <a:bodyPr>
            <a:noAutofit/>
          </a:bodyPr>
          <a:lstStyle/>
          <a:p>
            <a:r>
              <a:rPr lang="en-US" sz="3000" dirty="0"/>
              <a:t>CONTACTS</a:t>
            </a:r>
          </a:p>
        </p:txBody>
      </p:sp>
      <p:sp>
        <p:nvSpPr>
          <p:cNvPr id="12" name="Rectangle 11"/>
          <p:cNvSpPr/>
          <p:nvPr/>
        </p:nvSpPr>
        <p:spPr>
          <a:xfrm>
            <a:off x="301932" y="1847559"/>
            <a:ext cx="7878542" cy="2477601"/>
          </a:xfrm>
          <a:prstGeom prst="rect">
            <a:avLst/>
          </a:prstGeom>
        </p:spPr>
        <p:txBody>
          <a:bodyPr wrap="square">
            <a:spAutoFit/>
          </a:bodyPr>
          <a:lstStyle/>
          <a:p>
            <a:pPr>
              <a:spcBef>
                <a:spcPts val="1200"/>
              </a:spcBef>
            </a:pPr>
            <a:r>
              <a:rPr lang="en-AU" sz="2300" dirty="0">
                <a:latin typeface="Arial" charset="0"/>
                <a:ea typeface="Arial" charset="0"/>
                <a:cs typeface="Arial" charset="0"/>
              </a:rPr>
              <a:t>Joanne Crawford, IWDA, </a:t>
            </a:r>
            <a:r>
              <a:rPr lang="en-US" altLang="en-US" sz="2300" dirty="0">
                <a:solidFill>
                  <a:schemeClr val="accent4">
                    <a:lumMod val="75000"/>
                  </a:schemeClr>
                </a:solidFill>
                <a:latin typeface="Arial" charset="0"/>
                <a:ea typeface="Arial" charset="0"/>
                <a:cs typeface="Arial" charset="0"/>
                <a:hlinkClick r:id=""/>
              </a:rPr>
              <a:t>jcrawford@iwda.org.au</a:t>
            </a:r>
          </a:p>
          <a:p>
            <a:pPr>
              <a:spcBef>
                <a:spcPts val="1200"/>
              </a:spcBef>
            </a:pPr>
            <a:r>
              <a:rPr lang="en-AU" sz="2300" dirty="0">
                <a:latin typeface="Arial" charset="0"/>
                <a:ea typeface="Arial" charset="0"/>
                <a:cs typeface="Arial" charset="0"/>
              </a:rPr>
              <a:t>Sharon Bessell, ANU, </a:t>
            </a:r>
            <a:r>
              <a:rPr lang="en-US" altLang="en-US" sz="2300" dirty="0" smtClean="0">
                <a:solidFill>
                  <a:schemeClr val="accent4">
                    <a:lumMod val="75000"/>
                  </a:schemeClr>
                </a:solidFill>
                <a:latin typeface="Arial" charset="0"/>
                <a:ea typeface="Arial" charset="0"/>
                <a:cs typeface="Arial" charset="0"/>
                <a:hlinkClick r:id=""/>
              </a:rPr>
              <a:t>Sharon.Bessell@anu.edu.au</a:t>
            </a:r>
            <a:endParaRPr lang="en-US" altLang="en-US" sz="2300" dirty="0">
              <a:solidFill>
                <a:schemeClr val="accent4">
                  <a:lumMod val="75000"/>
                </a:schemeClr>
              </a:solidFill>
              <a:latin typeface="Arial" charset="0"/>
              <a:ea typeface="Arial" charset="0"/>
              <a:cs typeface="Arial" charset="0"/>
              <a:hlinkClick r:id=""/>
            </a:endParaRPr>
          </a:p>
          <a:p>
            <a:pPr>
              <a:spcBef>
                <a:spcPts val="1200"/>
              </a:spcBef>
            </a:pPr>
            <a:r>
              <a:rPr lang="en-AU" sz="2300" dirty="0" smtClean="0">
                <a:latin typeface="Arial" charset="0"/>
                <a:ea typeface="Arial" charset="0"/>
                <a:cs typeface="Arial" charset="0"/>
              </a:rPr>
              <a:t>Janet Hunt, </a:t>
            </a:r>
            <a:r>
              <a:rPr lang="en-AU" sz="2300" dirty="0">
                <a:latin typeface="Arial" charset="0"/>
                <a:ea typeface="Arial" charset="0"/>
                <a:cs typeface="Arial" charset="0"/>
              </a:rPr>
              <a:t>ANU, </a:t>
            </a:r>
            <a:r>
              <a:rPr lang="en-AU" sz="2300" dirty="0" smtClean="0">
                <a:latin typeface="Arial" charset="0"/>
                <a:ea typeface="Arial" charset="0"/>
                <a:cs typeface="Arial" charset="0"/>
                <a:hlinkClick r:id="rId3"/>
              </a:rPr>
              <a:t>Janet.Hunt@anu.edu.au</a:t>
            </a:r>
            <a:endParaRPr lang="en-US" altLang="en-US" sz="2300" dirty="0" smtClean="0">
              <a:solidFill>
                <a:schemeClr val="accent4">
                  <a:lumMod val="75000"/>
                </a:schemeClr>
              </a:solidFill>
              <a:latin typeface="Arial" charset="0"/>
              <a:ea typeface="Arial" charset="0"/>
              <a:cs typeface="Arial" charset="0"/>
            </a:endParaRPr>
          </a:p>
          <a:p>
            <a:pPr>
              <a:spcBef>
                <a:spcPts val="1200"/>
              </a:spcBef>
            </a:pPr>
            <a:r>
              <a:rPr lang="en-US" altLang="en-US" sz="2300" dirty="0" smtClean="0">
                <a:latin typeface="Arial" charset="0"/>
                <a:ea typeface="Arial" charset="0"/>
                <a:cs typeface="Arial" charset="0"/>
              </a:rPr>
              <a:t>Kylie </a:t>
            </a:r>
            <a:r>
              <a:rPr lang="en-US" altLang="en-US" sz="2300" dirty="0">
                <a:latin typeface="Arial" charset="0"/>
                <a:ea typeface="Arial" charset="0"/>
                <a:cs typeface="Arial" charset="0"/>
              </a:rPr>
              <a:t>Fisk, IWDA, </a:t>
            </a:r>
            <a:r>
              <a:rPr lang="en-US" altLang="en-US" sz="2300" dirty="0" smtClean="0">
                <a:solidFill>
                  <a:schemeClr val="accent4">
                    <a:lumMod val="75000"/>
                  </a:schemeClr>
                </a:solidFill>
                <a:latin typeface="Arial" charset="0"/>
                <a:ea typeface="Arial" charset="0"/>
                <a:cs typeface="Arial" charset="0"/>
                <a:hlinkClick r:id="rId4"/>
              </a:rPr>
              <a:t>Kfisk@iwda.org.au</a:t>
            </a:r>
            <a:r>
              <a:rPr lang="en-US" altLang="en-US" sz="2300" dirty="0" smtClean="0">
                <a:solidFill>
                  <a:schemeClr val="accent4">
                    <a:lumMod val="75000"/>
                  </a:schemeClr>
                </a:solidFill>
                <a:latin typeface="Arial" charset="0"/>
                <a:ea typeface="Arial" charset="0"/>
                <a:cs typeface="Arial" charset="0"/>
              </a:rPr>
              <a:t> </a:t>
            </a:r>
            <a:r>
              <a:rPr lang="en-US" altLang="en-US" sz="2300" dirty="0" smtClean="0">
                <a:latin typeface="Arial" charset="0"/>
                <a:ea typeface="Arial" charset="0"/>
                <a:cs typeface="Arial" charset="0"/>
              </a:rPr>
              <a:t>(currently in Nepal)</a:t>
            </a:r>
            <a:endParaRPr lang="en-US" altLang="en-US" sz="2300" dirty="0">
              <a:latin typeface="Arial" charset="0"/>
              <a:ea typeface="Arial" charset="0"/>
              <a:cs typeface="Arial" charset="0"/>
            </a:endParaRPr>
          </a:p>
          <a:p>
            <a:pPr>
              <a:spcBef>
                <a:spcPts val="1200"/>
              </a:spcBef>
            </a:pPr>
            <a:endParaRPr lang="en-US" altLang="en-US" sz="2300" dirty="0">
              <a:solidFill>
                <a:schemeClr val="accent4">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4207700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23" y="1367137"/>
            <a:ext cx="7772400" cy="1021556"/>
          </a:xfrm>
        </p:spPr>
        <p:txBody>
          <a:bodyPr>
            <a:normAutofit fontScale="90000"/>
          </a:bodyPr>
          <a:lstStyle/>
          <a:p>
            <a:pPr algn="l"/>
            <a:r>
              <a:rPr lang="en-US" dirty="0" smtClean="0"/>
              <a:t>THANK YOU FOR YOUR </a:t>
            </a:r>
            <a:br>
              <a:rPr lang="en-US" dirty="0" smtClean="0"/>
            </a:br>
            <a:r>
              <a:rPr lang="en-US" dirty="0" smtClean="0"/>
              <a:t>INTEREST IN THE IDM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0" y="4351872"/>
            <a:ext cx="713711" cy="1280755"/>
          </a:xfrm>
          <a:prstGeom prst="rect">
            <a:avLst/>
          </a:prstGeom>
        </p:spPr>
      </p:pic>
    </p:spTree>
    <p:extLst>
      <p:ext uri="{BB962C8B-B14F-4D97-AF65-F5344CB8AC3E}">
        <p14:creationId xmlns:p14="http://schemas.microsoft.com/office/powerpoint/2010/main" val="2132051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5"/>
          <p:cNvSpPr txBox="1">
            <a:spLocks noChangeArrowheads="1"/>
          </p:cNvSpPr>
          <p:nvPr/>
        </p:nvSpPr>
        <p:spPr bwMode="auto">
          <a:xfrm>
            <a:off x="683568" y="1803588"/>
            <a:ext cx="77768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lr>
                <a:schemeClr val="accent1"/>
              </a:buClr>
              <a:buSzPct val="110000"/>
              <a:buFont typeface="Wingdings" panose="05000000000000000000" pitchFamily="2" charset="2"/>
              <a:buChar char="§"/>
              <a:defRPr sz="2600">
                <a:solidFill>
                  <a:schemeClr val="tx1"/>
                </a:solidFill>
                <a:latin typeface="Arial Narrow" panose="020B0606020202030204" pitchFamily="34" charset="0"/>
              </a:defRPr>
            </a:lvl1pPr>
            <a:lvl2pPr marL="742950" indent="-285750" eaLnBrk="0" hangingPunct="0">
              <a:spcBef>
                <a:spcPct val="20000"/>
              </a:spcBef>
              <a:buClr>
                <a:schemeClr val="accent1"/>
              </a:buClr>
              <a:buFont typeface="Arial" panose="020B0604020202020204" pitchFamily="34" charset="0"/>
              <a:buChar char="–"/>
              <a:defRPr sz="2200">
                <a:solidFill>
                  <a:schemeClr val="tx1"/>
                </a:solidFill>
                <a:latin typeface="Frutiger 45 Light"/>
              </a:defRPr>
            </a:lvl2pPr>
            <a:lvl3pPr marL="1143000" indent="-228600" eaLnBrk="0" hangingPunct="0">
              <a:spcBef>
                <a:spcPct val="20000"/>
              </a:spcBef>
              <a:buClr>
                <a:schemeClr val="accent1"/>
              </a:buClr>
              <a:buChar char="o"/>
              <a:defRPr sz="2000">
                <a:solidFill>
                  <a:schemeClr val="tx1"/>
                </a:solidFill>
                <a:latin typeface="Arial Narrow" panose="020B0606020202030204" pitchFamily="34" charset="0"/>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Frutiger 45 Light"/>
              </a:defRPr>
            </a:lvl4pPr>
            <a:lvl5pPr marL="2057400" indent="-228600" eaLnBrk="0" hangingPunct="0">
              <a:spcBef>
                <a:spcPct val="20000"/>
              </a:spcBef>
              <a:buClr>
                <a:schemeClr val="accent1"/>
              </a:buClr>
              <a:buFont typeface="Arial" panose="020B0604020202020204" pitchFamily="34" charset="0"/>
              <a:buChar char="»"/>
              <a:defRPr sz="1600">
                <a:solidFill>
                  <a:schemeClr val="tx1"/>
                </a:solidFill>
                <a:latin typeface="Frutiger 45 Light"/>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Frutiger 45 Light"/>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Frutiger 45 Light"/>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Frutiger 45 Light"/>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Frutiger 45 Light"/>
              </a:defRPr>
            </a:lvl9pPr>
          </a:lstStyle>
          <a:p>
            <a:pPr>
              <a:spcBef>
                <a:spcPts val="600"/>
              </a:spcBef>
            </a:pPr>
            <a:r>
              <a:rPr lang="en-US" sz="2200" dirty="0" smtClean="0">
                <a:latin typeface="+mn-lt"/>
                <a:cs typeface="Arial"/>
              </a:rPr>
              <a:t>Did not involve </a:t>
            </a:r>
            <a:r>
              <a:rPr lang="en-US" sz="2200" dirty="0">
                <a:latin typeface="+mn-lt"/>
                <a:cs typeface="Arial"/>
              </a:rPr>
              <a:t>women and men </a:t>
            </a:r>
            <a:r>
              <a:rPr lang="en-US" sz="2200" dirty="0" smtClean="0">
                <a:latin typeface="+mn-lt"/>
                <a:cs typeface="Arial"/>
              </a:rPr>
              <a:t>experiencing </a:t>
            </a:r>
            <a:r>
              <a:rPr lang="en-US" sz="2200" dirty="0">
                <a:latin typeface="+mn-lt"/>
                <a:cs typeface="Arial"/>
              </a:rPr>
              <a:t>poverty in </a:t>
            </a:r>
            <a:r>
              <a:rPr lang="en-US" sz="2200" dirty="0" smtClean="0">
                <a:latin typeface="+mn-lt"/>
                <a:cs typeface="Arial"/>
              </a:rPr>
              <a:t>determining how poverty should be defined and measured</a:t>
            </a:r>
            <a:endParaRPr lang="en-US" sz="2200" dirty="0">
              <a:latin typeface="+mn-lt"/>
            </a:endParaRPr>
          </a:p>
          <a:p>
            <a:pPr>
              <a:spcBef>
                <a:spcPts val="600"/>
              </a:spcBef>
            </a:pPr>
            <a:r>
              <a:rPr lang="en-US" sz="2200" dirty="0" smtClean="0">
                <a:latin typeface="+mn-lt"/>
                <a:cs typeface="Arial"/>
              </a:rPr>
              <a:t>Are </a:t>
            </a:r>
            <a:r>
              <a:rPr lang="en-US" sz="2200" dirty="0">
                <a:latin typeface="+mn-lt"/>
                <a:cs typeface="Arial"/>
              </a:rPr>
              <a:t>focused primarily </a:t>
            </a:r>
            <a:r>
              <a:rPr lang="en-US" sz="2200" dirty="0" smtClean="0">
                <a:latin typeface="+mn-lt"/>
                <a:cs typeface="Arial"/>
              </a:rPr>
              <a:t>on ‘headcount’</a:t>
            </a:r>
          </a:p>
          <a:p>
            <a:pPr>
              <a:spcBef>
                <a:spcPts val="600"/>
              </a:spcBef>
            </a:pPr>
            <a:r>
              <a:rPr lang="en-US" sz="2200" dirty="0" smtClean="0">
                <a:latin typeface="+mn-lt"/>
                <a:cs typeface="Arial"/>
              </a:rPr>
              <a:t>Measure at the household level, not the individual </a:t>
            </a:r>
            <a:r>
              <a:rPr lang="en-US" sz="2200" dirty="0" smtClean="0">
                <a:latin typeface="+mn-lt"/>
                <a:cs typeface="Arial"/>
              </a:rPr>
              <a:t>level, so cannot be accurately disaggregated by sex, age, disability &amp; more, or reveal the impact of intersections</a:t>
            </a:r>
          </a:p>
          <a:p>
            <a:pPr>
              <a:spcBef>
                <a:spcPts val="600"/>
              </a:spcBef>
            </a:pPr>
            <a:r>
              <a:rPr lang="en-US" sz="2200" dirty="0" smtClean="0">
                <a:latin typeface="+mn-lt"/>
                <a:cs typeface="Arial"/>
              </a:rPr>
              <a:t>The IPL focuses on income, but other factors also matter</a:t>
            </a:r>
          </a:p>
          <a:p>
            <a:pPr>
              <a:spcBef>
                <a:spcPts val="600"/>
              </a:spcBef>
            </a:pPr>
            <a:r>
              <a:rPr lang="en-US" sz="2200" dirty="0" smtClean="0">
                <a:latin typeface="+mn-lt"/>
                <a:cs typeface="Arial"/>
              </a:rPr>
              <a:t>The MPI broadens the focus, drawing on existing </a:t>
            </a:r>
            <a:r>
              <a:rPr lang="en-US" sz="2200" dirty="0" smtClean="0">
                <a:latin typeface="+mn-lt"/>
                <a:cs typeface="Arial"/>
              </a:rPr>
              <a:t>data, but still collected predominantly at </a:t>
            </a:r>
            <a:r>
              <a:rPr lang="en-US" sz="2200" dirty="0" smtClean="0">
                <a:latin typeface="+mn-lt"/>
                <a:cs typeface="Arial"/>
              </a:rPr>
              <a:t>the household level</a:t>
            </a:r>
          </a:p>
        </p:txBody>
      </p:sp>
      <p:sp>
        <p:nvSpPr>
          <p:cNvPr id="6" name="Rectangle 5"/>
          <p:cNvSpPr/>
          <p:nvPr/>
        </p:nvSpPr>
        <p:spPr>
          <a:xfrm>
            <a:off x="179512" y="404664"/>
            <a:ext cx="8892909" cy="553998"/>
          </a:xfrm>
          <a:prstGeom prst="rect">
            <a:avLst/>
          </a:prstGeom>
        </p:spPr>
        <p:txBody>
          <a:bodyPr wrap="square">
            <a:spAutoFit/>
          </a:bodyPr>
          <a:lstStyle/>
          <a:p>
            <a:pPr>
              <a:defRPr/>
            </a:pPr>
            <a:r>
              <a:rPr lang="en-US" altLang="en-US" sz="3000" dirty="0" smtClean="0">
                <a:solidFill>
                  <a:schemeClr val="bg1"/>
                </a:solidFill>
              </a:rPr>
              <a:t>CURRENT POVERTY MEASURES</a:t>
            </a:r>
            <a:endParaRPr lang="en-AU" altLang="en-US" sz="3000" b="1" dirty="0">
              <a:solidFill>
                <a:schemeClr val="bg1"/>
              </a:solidFill>
            </a:endParaRPr>
          </a:p>
        </p:txBody>
      </p:sp>
    </p:spTree>
    <p:extLst>
      <p:ext uri="{BB962C8B-B14F-4D97-AF65-F5344CB8AC3E}">
        <p14:creationId xmlns:p14="http://schemas.microsoft.com/office/powerpoint/2010/main" val="32481423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984920" y="4756502"/>
            <a:ext cx="1290936" cy="338554"/>
          </a:xfrm>
          <a:prstGeom prst="rect">
            <a:avLst/>
          </a:prstGeom>
          <a:noFill/>
        </p:spPr>
        <p:txBody>
          <a:bodyPr wrap="square" rtlCol="0">
            <a:spAutoFit/>
          </a:bodyPr>
          <a:lstStyle/>
          <a:p>
            <a:r>
              <a:rPr lang="en-AU" sz="1600" dirty="0" smtClean="0"/>
              <a:t>US$1.25</a:t>
            </a:r>
            <a:endParaRPr lang="en-AU" sz="1600" dirty="0"/>
          </a:p>
        </p:txBody>
      </p:sp>
      <p:sp>
        <p:nvSpPr>
          <p:cNvPr id="80900" name="TextBox 1"/>
          <p:cNvSpPr txBox="1">
            <a:spLocks noChangeArrowheads="1"/>
          </p:cNvSpPr>
          <p:nvPr/>
        </p:nvSpPr>
        <p:spPr bwMode="auto">
          <a:xfrm>
            <a:off x="5867400" y="333375"/>
            <a:ext cx="3097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10000"/>
              <a:buFont typeface="Wingdings" pitchFamily="2" charset="2"/>
              <a:buChar char="§"/>
              <a:defRPr sz="2600">
                <a:solidFill>
                  <a:schemeClr val="tx1"/>
                </a:solidFill>
                <a:latin typeface="Arial Narrow" pitchFamily="34" charset="0"/>
              </a:defRPr>
            </a:lvl1pPr>
            <a:lvl2pPr marL="742950" indent="-285750" eaLnBrk="0" hangingPunct="0">
              <a:spcBef>
                <a:spcPct val="20000"/>
              </a:spcBef>
              <a:buClr>
                <a:schemeClr val="accent1"/>
              </a:buClr>
              <a:buFont typeface="Arial" pitchFamily="34" charset="0"/>
              <a:buChar char="–"/>
              <a:defRPr sz="2200">
                <a:solidFill>
                  <a:schemeClr val="tx1"/>
                </a:solidFill>
                <a:latin typeface="Frutiger 45 Light"/>
              </a:defRPr>
            </a:lvl2pPr>
            <a:lvl3pPr marL="1143000" indent="-228600" eaLnBrk="0" hangingPunct="0">
              <a:spcBef>
                <a:spcPct val="20000"/>
              </a:spcBef>
              <a:buClr>
                <a:schemeClr val="accent1"/>
              </a:buClr>
              <a:buChar char="o"/>
              <a:defRPr sz="2000">
                <a:solidFill>
                  <a:schemeClr val="tx1"/>
                </a:solidFill>
                <a:latin typeface="Arial Narrow" pitchFamily="34" charset="0"/>
              </a:defRPr>
            </a:lvl3pPr>
            <a:lvl4pPr marL="1600200" indent="-228600" eaLnBrk="0" hangingPunct="0">
              <a:spcBef>
                <a:spcPct val="20000"/>
              </a:spcBef>
              <a:buClr>
                <a:schemeClr val="accent1"/>
              </a:buClr>
              <a:buFont typeface="Arial" pitchFamily="34" charset="0"/>
              <a:buChar char="–"/>
              <a:defRPr sz="2000">
                <a:solidFill>
                  <a:schemeClr val="tx1"/>
                </a:solidFill>
                <a:latin typeface="Frutiger 45 Light"/>
              </a:defRPr>
            </a:lvl4pPr>
            <a:lvl5pPr marL="2057400" indent="-228600" eaLnBrk="0" hangingPunct="0">
              <a:spcBef>
                <a:spcPct val="20000"/>
              </a:spcBef>
              <a:buClr>
                <a:schemeClr val="accent1"/>
              </a:buClr>
              <a:buFont typeface="Arial" pitchFamily="34" charset="0"/>
              <a:buChar char="»"/>
              <a:defRPr sz="1600">
                <a:solidFill>
                  <a:schemeClr val="tx1"/>
                </a:solidFill>
                <a:latin typeface="Frutiger 45 Light"/>
              </a:defRPr>
            </a:lvl5pPr>
            <a:lvl6pPr marL="25146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6pPr>
            <a:lvl7pPr marL="29718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7pPr>
            <a:lvl8pPr marL="34290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8pPr>
            <a:lvl9pPr marL="38862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9pPr>
          </a:lstStyle>
          <a:p>
            <a:pPr eaLnBrk="1" fontAlgn="base" hangingPunct="1">
              <a:spcBef>
                <a:spcPct val="0"/>
              </a:spcBef>
              <a:spcAft>
                <a:spcPct val="0"/>
              </a:spcAft>
              <a:buClrTx/>
              <a:buSzTx/>
              <a:buFontTx/>
              <a:buNone/>
            </a:pPr>
            <a:endParaRPr lang="en-US" altLang="en-US" sz="3000" smtClean="0">
              <a:solidFill>
                <a:srgbClr val="000000"/>
              </a:solidFill>
              <a:cs typeface="Arial" pitchFamily="34" charset="0"/>
            </a:endParaRPr>
          </a:p>
        </p:txBody>
      </p:sp>
      <p:sp>
        <p:nvSpPr>
          <p:cNvPr id="3" name="Rounded Rectangular Callout 2"/>
          <p:cNvSpPr/>
          <p:nvPr/>
        </p:nvSpPr>
        <p:spPr>
          <a:xfrm>
            <a:off x="5652120" y="1484784"/>
            <a:ext cx="3311599" cy="2376264"/>
          </a:xfrm>
          <a:prstGeom prst="wedgeRoundRectCallout">
            <a:avLst>
              <a:gd name="adj1" fmla="val -40861"/>
              <a:gd name="adj2" fmla="val 62500"/>
              <a:gd name="adj3" fmla="val 16667"/>
            </a:avLst>
          </a:prstGeom>
          <a:solidFill>
            <a:srgbClr val="1E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ct val="90000"/>
              </a:lnSpc>
              <a:spcBef>
                <a:spcPct val="0"/>
              </a:spcBef>
              <a:spcAft>
                <a:spcPts val="800"/>
              </a:spcAft>
              <a:defRPr/>
            </a:pPr>
            <a:r>
              <a:rPr lang="en-AU" sz="2000" dirty="0" smtClean="0">
                <a:solidFill>
                  <a:schemeClr val="bg1"/>
                </a:solidFill>
                <a:latin typeface="Arial" pitchFamily="34" charset="0"/>
                <a:cs typeface="Arial" pitchFamily="34" charset="0"/>
              </a:rPr>
              <a:t>Are A &amp; B equally poor?</a:t>
            </a:r>
          </a:p>
          <a:p>
            <a:pPr fontAlgn="base">
              <a:lnSpc>
                <a:spcPct val="90000"/>
              </a:lnSpc>
              <a:spcBef>
                <a:spcPct val="0"/>
              </a:spcBef>
              <a:spcAft>
                <a:spcPts val="800"/>
              </a:spcAft>
              <a:defRPr/>
            </a:pPr>
            <a:r>
              <a:rPr lang="en-AU" sz="2000" dirty="0" smtClean="0">
                <a:solidFill>
                  <a:schemeClr val="bg1"/>
                </a:solidFill>
                <a:latin typeface="Arial" pitchFamily="34" charset="0"/>
                <a:cs typeface="Arial" pitchFamily="34" charset="0"/>
              </a:rPr>
              <a:t>Are C &amp; D in the same situation?</a:t>
            </a:r>
          </a:p>
          <a:p>
            <a:pPr fontAlgn="base">
              <a:lnSpc>
                <a:spcPct val="90000"/>
              </a:lnSpc>
              <a:spcBef>
                <a:spcPct val="0"/>
              </a:spcBef>
              <a:spcAft>
                <a:spcPts val="800"/>
              </a:spcAft>
              <a:defRPr/>
            </a:pPr>
            <a:r>
              <a:rPr lang="en-AU" sz="2000" dirty="0" smtClean="0">
                <a:solidFill>
                  <a:schemeClr val="bg1"/>
                </a:solidFill>
                <a:latin typeface="Arial" pitchFamily="34" charset="0"/>
                <a:cs typeface="Arial" pitchFamily="34" charset="0"/>
              </a:rPr>
              <a:t>How different are B &amp; C?</a:t>
            </a:r>
          </a:p>
          <a:p>
            <a:pPr fontAlgn="base">
              <a:lnSpc>
                <a:spcPct val="90000"/>
              </a:lnSpc>
              <a:spcBef>
                <a:spcPct val="0"/>
              </a:spcBef>
              <a:spcAft>
                <a:spcPts val="800"/>
              </a:spcAft>
              <a:defRPr/>
            </a:pPr>
            <a:r>
              <a:rPr lang="en-AU" sz="2000" dirty="0" smtClean="0">
                <a:solidFill>
                  <a:schemeClr val="bg1"/>
                </a:solidFill>
                <a:latin typeface="Arial" pitchFamily="34" charset="0"/>
                <a:cs typeface="Arial" pitchFamily="34" charset="0"/>
              </a:rPr>
              <a:t>Will A &amp; B need the same things to be not poor?</a:t>
            </a:r>
            <a:endParaRPr lang="en-AU" sz="2200"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7" y="-80044"/>
            <a:ext cx="1383165" cy="1444543"/>
          </a:xfrm>
          <a:prstGeom prst="rect">
            <a:avLst/>
          </a:prstGeom>
        </p:spPr>
      </p:pic>
      <p:sp>
        <p:nvSpPr>
          <p:cNvPr id="11" name="Rectangle 10"/>
          <p:cNvSpPr/>
          <p:nvPr/>
        </p:nvSpPr>
        <p:spPr>
          <a:xfrm>
            <a:off x="-36512" y="0"/>
            <a:ext cx="9144000" cy="1268760"/>
          </a:xfrm>
          <a:prstGeom prst="rect">
            <a:avLst/>
          </a:prstGeom>
          <a:solidFill>
            <a:srgbClr val="1E5D85"/>
          </a:solidFill>
          <a:ln>
            <a:solidFill>
              <a:srgbClr val="1E5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9"/>
          <p:cNvSpPr>
            <a:spLocks noGrp="1"/>
          </p:cNvSpPr>
          <p:nvPr>
            <p:ph type="title"/>
          </p:nvPr>
        </p:nvSpPr>
        <p:spPr>
          <a:xfrm>
            <a:off x="1547664" y="260648"/>
            <a:ext cx="7524328" cy="646331"/>
          </a:xfrm>
          <a:prstGeom prst="rect">
            <a:avLst/>
          </a:prstGeom>
        </p:spPr>
        <p:txBody>
          <a:bodyPr wrap="square">
            <a:spAutoFit/>
          </a:bodyPr>
          <a:lstStyle/>
          <a:p>
            <a:pPr algn="l">
              <a:defRPr/>
            </a:pPr>
            <a:r>
              <a:rPr lang="en-AU" sz="3600" dirty="0" smtClean="0">
                <a:solidFill>
                  <a:schemeClr val="bg1"/>
                </a:solidFill>
              </a:rPr>
              <a:t>Poor / Not </a:t>
            </a:r>
            <a:r>
              <a:rPr lang="en-AU" sz="3600" dirty="0">
                <a:solidFill>
                  <a:schemeClr val="bg1"/>
                </a:solidFill>
              </a:rPr>
              <a:t>P</a:t>
            </a:r>
            <a:r>
              <a:rPr lang="en-AU" sz="3600" dirty="0" smtClean="0">
                <a:solidFill>
                  <a:schemeClr val="bg1"/>
                </a:solidFill>
              </a:rPr>
              <a:t>oor hides information</a:t>
            </a:r>
            <a:endParaRPr lang="en-AU" sz="36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83" y="-99392"/>
            <a:ext cx="1383165" cy="1444543"/>
          </a:xfrm>
          <a:prstGeom prst="rect">
            <a:avLst/>
          </a:prstGeom>
        </p:spPr>
      </p:pic>
      <p:sp>
        <p:nvSpPr>
          <p:cNvPr id="15" name="Rounded Rectangle 14"/>
          <p:cNvSpPr/>
          <p:nvPr/>
        </p:nvSpPr>
        <p:spPr>
          <a:xfrm>
            <a:off x="1043608" y="4388401"/>
            <a:ext cx="792088" cy="2208951"/>
          </a:xfrm>
          <a:prstGeom prst="roundRect">
            <a:avLst/>
          </a:prstGeom>
          <a:solidFill>
            <a:srgbClr val="CA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Poor</a:t>
            </a:r>
            <a:endParaRPr lang="en-AU" b="1" dirty="0"/>
          </a:p>
        </p:txBody>
      </p:sp>
      <p:sp>
        <p:nvSpPr>
          <p:cNvPr id="16" name="Rounded Rectangle 15"/>
          <p:cNvSpPr/>
          <p:nvPr/>
        </p:nvSpPr>
        <p:spPr>
          <a:xfrm>
            <a:off x="1043608" y="1866310"/>
            <a:ext cx="792088" cy="2337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Not poor</a:t>
            </a:r>
            <a:endParaRPr lang="en-AU" b="1" dirty="0"/>
          </a:p>
        </p:txBody>
      </p:sp>
      <p:sp>
        <p:nvSpPr>
          <p:cNvPr id="18" name="Flowchart: Connector 17"/>
          <p:cNvSpPr/>
          <p:nvPr/>
        </p:nvSpPr>
        <p:spPr>
          <a:xfrm>
            <a:off x="4283968" y="1844824"/>
            <a:ext cx="576064" cy="50405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D</a:t>
            </a:r>
            <a:endParaRPr lang="en-AU" b="1" dirty="0"/>
          </a:p>
        </p:txBody>
      </p:sp>
      <p:sp>
        <p:nvSpPr>
          <p:cNvPr id="19" name="Flowchart: Connector 18"/>
          <p:cNvSpPr/>
          <p:nvPr/>
        </p:nvSpPr>
        <p:spPr>
          <a:xfrm>
            <a:off x="4314764" y="3654398"/>
            <a:ext cx="576064" cy="50405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C</a:t>
            </a:r>
            <a:endParaRPr lang="en-AU" b="1" dirty="0"/>
          </a:p>
        </p:txBody>
      </p:sp>
      <p:sp>
        <p:nvSpPr>
          <p:cNvPr id="20" name="Flowchart: Connector 19"/>
          <p:cNvSpPr/>
          <p:nvPr/>
        </p:nvSpPr>
        <p:spPr>
          <a:xfrm>
            <a:off x="4283968" y="4293096"/>
            <a:ext cx="576064" cy="504056"/>
          </a:xfrm>
          <a:prstGeom prst="flowChartConnector">
            <a:avLst/>
          </a:prstGeom>
          <a:solidFill>
            <a:srgbClr val="CA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B</a:t>
            </a:r>
            <a:endParaRPr lang="en-AU" b="1" dirty="0"/>
          </a:p>
        </p:txBody>
      </p:sp>
      <p:sp>
        <p:nvSpPr>
          <p:cNvPr id="21" name="Flowchart: Connector 20"/>
          <p:cNvSpPr/>
          <p:nvPr/>
        </p:nvSpPr>
        <p:spPr>
          <a:xfrm>
            <a:off x="4283968" y="6093296"/>
            <a:ext cx="576064" cy="504056"/>
          </a:xfrm>
          <a:prstGeom prst="flowChartConnector">
            <a:avLst/>
          </a:prstGeom>
          <a:solidFill>
            <a:srgbClr val="CA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A</a:t>
            </a:r>
            <a:endParaRPr lang="en-AU" b="1" dirty="0"/>
          </a:p>
        </p:txBody>
      </p:sp>
      <p:cxnSp>
        <p:nvCxnSpPr>
          <p:cNvPr id="5" name="Straight Connector 4"/>
          <p:cNvCxnSpPr/>
          <p:nvPr/>
        </p:nvCxnSpPr>
        <p:spPr>
          <a:xfrm>
            <a:off x="3059832" y="1700808"/>
            <a:ext cx="36004" cy="4968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858462" y="4203830"/>
            <a:ext cx="6017876" cy="237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7400" y="4365104"/>
            <a:ext cx="3096319" cy="369332"/>
          </a:xfrm>
          <a:prstGeom prst="rect">
            <a:avLst/>
          </a:prstGeom>
          <a:noFill/>
        </p:spPr>
        <p:txBody>
          <a:bodyPr wrap="square" rtlCol="0">
            <a:spAutoFit/>
          </a:bodyPr>
          <a:lstStyle/>
          <a:p>
            <a:r>
              <a:rPr lang="en-AU" b="1" dirty="0"/>
              <a:t>International </a:t>
            </a:r>
            <a:r>
              <a:rPr lang="en-AU" b="1" dirty="0" smtClean="0"/>
              <a:t>Poverty </a:t>
            </a:r>
            <a:r>
              <a:rPr lang="en-AU" b="1" dirty="0"/>
              <a:t>L</a:t>
            </a:r>
            <a:r>
              <a:rPr lang="en-AU" b="1" dirty="0" smtClean="0"/>
              <a:t>ine</a:t>
            </a:r>
            <a:endParaRPr lang="en-AU" b="1" dirty="0"/>
          </a:p>
        </p:txBody>
      </p:sp>
      <p:sp>
        <p:nvSpPr>
          <p:cNvPr id="14" name="TextBox 13"/>
          <p:cNvSpPr txBox="1"/>
          <p:nvPr/>
        </p:nvSpPr>
        <p:spPr>
          <a:xfrm>
            <a:off x="2123728" y="1331476"/>
            <a:ext cx="2160240" cy="369332"/>
          </a:xfrm>
          <a:prstGeom prst="rect">
            <a:avLst/>
          </a:prstGeom>
          <a:noFill/>
        </p:spPr>
        <p:txBody>
          <a:bodyPr wrap="square" rtlCol="0">
            <a:spAutoFit/>
          </a:bodyPr>
          <a:lstStyle/>
          <a:p>
            <a:r>
              <a:rPr lang="en-AU" b="1" dirty="0" smtClean="0"/>
              <a:t>US$ per day PPP</a:t>
            </a:r>
            <a:endParaRPr lang="en-AU" b="1" dirty="0"/>
          </a:p>
        </p:txBody>
      </p:sp>
      <p:cxnSp>
        <p:nvCxnSpPr>
          <p:cNvPr id="23" name="Straight Connector 22"/>
          <p:cNvCxnSpPr/>
          <p:nvPr/>
        </p:nvCxnSpPr>
        <p:spPr>
          <a:xfrm>
            <a:off x="2843808" y="1988840"/>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68960" y="530120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43808" y="242088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79812" y="4113076"/>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68960" y="314096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61294" y="389571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68960" y="4388401"/>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43808" y="5589240"/>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79812" y="4653136"/>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31472" y="2204864"/>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839138" y="2683571"/>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43808" y="2924944"/>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57335" y="3349840"/>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75401" y="3645024"/>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840904" y="1794302"/>
            <a:ext cx="1290936" cy="338554"/>
          </a:xfrm>
          <a:prstGeom prst="rect">
            <a:avLst/>
          </a:prstGeom>
          <a:noFill/>
        </p:spPr>
        <p:txBody>
          <a:bodyPr wrap="square" rtlCol="0">
            <a:spAutoFit/>
          </a:bodyPr>
          <a:lstStyle/>
          <a:p>
            <a:r>
              <a:rPr lang="en-AU" sz="1600" dirty="0" smtClean="0"/>
              <a:t>US$4.00</a:t>
            </a:r>
            <a:endParaRPr lang="en-AU" sz="1600" dirty="0"/>
          </a:p>
        </p:txBody>
      </p:sp>
      <p:sp>
        <p:nvSpPr>
          <p:cNvPr id="48" name="TextBox 47"/>
          <p:cNvSpPr txBox="1"/>
          <p:nvPr/>
        </p:nvSpPr>
        <p:spPr>
          <a:xfrm>
            <a:off x="1984920" y="4437112"/>
            <a:ext cx="1290936" cy="338554"/>
          </a:xfrm>
          <a:prstGeom prst="rect">
            <a:avLst/>
          </a:prstGeom>
          <a:noFill/>
        </p:spPr>
        <p:txBody>
          <a:bodyPr wrap="square" rtlCol="0">
            <a:spAutoFit/>
          </a:bodyPr>
          <a:lstStyle/>
          <a:p>
            <a:r>
              <a:rPr lang="en-AU" sz="1600" dirty="0" smtClean="0"/>
              <a:t>US$1.50</a:t>
            </a:r>
            <a:endParaRPr lang="en-AU" sz="1600" dirty="0"/>
          </a:p>
        </p:txBody>
      </p:sp>
      <p:sp>
        <p:nvSpPr>
          <p:cNvPr id="52" name="TextBox 51"/>
          <p:cNvSpPr txBox="1"/>
          <p:nvPr/>
        </p:nvSpPr>
        <p:spPr>
          <a:xfrm>
            <a:off x="1984920" y="5178678"/>
            <a:ext cx="1290936" cy="338554"/>
          </a:xfrm>
          <a:prstGeom prst="rect">
            <a:avLst/>
          </a:prstGeom>
          <a:noFill/>
        </p:spPr>
        <p:txBody>
          <a:bodyPr wrap="square" rtlCol="0">
            <a:spAutoFit/>
          </a:bodyPr>
          <a:lstStyle/>
          <a:p>
            <a:r>
              <a:rPr lang="en-AU" sz="1600" dirty="0" smtClean="0"/>
              <a:t>US$1.00</a:t>
            </a:r>
            <a:endParaRPr lang="en-AU" sz="1600" dirty="0"/>
          </a:p>
        </p:txBody>
      </p:sp>
      <p:cxnSp>
        <p:nvCxnSpPr>
          <p:cNvPr id="53" name="Straight Connector 52"/>
          <p:cNvCxnSpPr/>
          <p:nvPr/>
        </p:nvCxnSpPr>
        <p:spPr>
          <a:xfrm>
            <a:off x="2843808" y="5877272"/>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843808" y="6165304"/>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80666" y="6489340"/>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76048" y="5589240"/>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84920" y="6320063"/>
            <a:ext cx="1290936" cy="338554"/>
          </a:xfrm>
          <a:prstGeom prst="rect">
            <a:avLst/>
          </a:prstGeom>
          <a:noFill/>
        </p:spPr>
        <p:txBody>
          <a:bodyPr wrap="square" rtlCol="0">
            <a:spAutoFit/>
          </a:bodyPr>
          <a:lstStyle/>
          <a:p>
            <a:r>
              <a:rPr lang="en-AU" sz="1600" dirty="0" smtClean="0"/>
              <a:t>US$0.00</a:t>
            </a:r>
            <a:endParaRPr lang="en-AU" sz="1600" dirty="0"/>
          </a:p>
        </p:txBody>
      </p:sp>
      <p:sp>
        <p:nvSpPr>
          <p:cNvPr id="49" name="TextBox 48"/>
          <p:cNvSpPr txBox="1"/>
          <p:nvPr/>
        </p:nvSpPr>
        <p:spPr>
          <a:xfrm>
            <a:off x="1966166" y="3986721"/>
            <a:ext cx="1290936" cy="338554"/>
          </a:xfrm>
          <a:prstGeom prst="rect">
            <a:avLst/>
          </a:prstGeom>
          <a:noFill/>
        </p:spPr>
        <p:txBody>
          <a:bodyPr wrap="square" rtlCol="0">
            <a:spAutoFit/>
          </a:bodyPr>
          <a:lstStyle/>
          <a:p>
            <a:r>
              <a:rPr lang="en-AU" sz="1600" b="1" dirty="0" smtClean="0"/>
              <a:t>US$1.90</a:t>
            </a:r>
            <a:endParaRPr lang="en-AU" sz="1600" b="1" dirty="0"/>
          </a:p>
        </p:txBody>
      </p:sp>
      <p:cxnSp>
        <p:nvCxnSpPr>
          <p:cNvPr id="50" name="Straight Connector 49"/>
          <p:cNvCxnSpPr/>
          <p:nvPr/>
        </p:nvCxnSpPr>
        <p:spPr>
          <a:xfrm>
            <a:off x="2879812" y="494116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86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22054" y="1268760"/>
            <a:ext cx="8254402" cy="461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10000"/>
              <a:buFont typeface="Wingdings" pitchFamily="2" charset="2"/>
              <a:buChar char="§"/>
              <a:defRPr sz="2600">
                <a:solidFill>
                  <a:schemeClr val="tx1"/>
                </a:solidFill>
                <a:latin typeface="Arial Narrow" pitchFamily="34" charset="0"/>
              </a:defRPr>
            </a:lvl1pPr>
            <a:lvl2pPr marL="742950" indent="-285750" eaLnBrk="0" hangingPunct="0">
              <a:spcBef>
                <a:spcPct val="20000"/>
              </a:spcBef>
              <a:buClr>
                <a:schemeClr val="accent1"/>
              </a:buClr>
              <a:buFont typeface="Arial" pitchFamily="34" charset="0"/>
              <a:buChar char="–"/>
              <a:defRPr sz="2200">
                <a:solidFill>
                  <a:schemeClr val="tx1"/>
                </a:solidFill>
                <a:latin typeface="Frutiger 45 Light"/>
              </a:defRPr>
            </a:lvl2pPr>
            <a:lvl3pPr marL="1143000" indent="-228600" eaLnBrk="0" hangingPunct="0">
              <a:spcBef>
                <a:spcPct val="20000"/>
              </a:spcBef>
              <a:buClr>
                <a:schemeClr val="accent1"/>
              </a:buClr>
              <a:buChar char="o"/>
              <a:defRPr sz="2000">
                <a:solidFill>
                  <a:schemeClr val="tx1"/>
                </a:solidFill>
                <a:latin typeface="Arial Narrow" pitchFamily="34" charset="0"/>
              </a:defRPr>
            </a:lvl3pPr>
            <a:lvl4pPr marL="1600200" indent="-228600" eaLnBrk="0" hangingPunct="0">
              <a:spcBef>
                <a:spcPct val="20000"/>
              </a:spcBef>
              <a:buClr>
                <a:schemeClr val="accent1"/>
              </a:buClr>
              <a:buFont typeface="Arial" pitchFamily="34" charset="0"/>
              <a:buChar char="–"/>
              <a:defRPr sz="2000">
                <a:solidFill>
                  <a:schemeClr val="tx1"/>
                </a:solidFill>
                <a:latin typeface="Frutiger 45 Light"/>
              </a:defRPr>
            </a:lvl4pPr>
            <a:lvl5pPr marL="2057400" indent="-228600" eaLnBrk="0" hangingPunct="0">
              <a:spcBef>
                <a:spcPct val="20000"/>
              </a:spcBef>
              <a:buClr>
                <a:schemeClr val="accent1"/>
              </a:buClr>
              <a:buFont typeface="Arial" pitchFamily="34" charset="0"/>
              <a:buChar char="»"/>
              <a:defRPr sz="1600">
                <a:solidFill>
                  <a:schemeClr val="tx1"/>
                </a:solidFill>
                <a:latin typeface="Frutiger 45 Light"/>
              </a:defRPr>
            </a:lvl5pPr>
            <a:lvl6pPr marL="25146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6pPr>
            <a:lvl7pPr marL="29718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7pPr>
            <a:lvl8pPr marL="34290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8pPr>
            <a:lvl9pPr marL="3886200" indent="-228600" eaLnBrk="0" fontAlgn="base" hangingPunct="0">
              <a:spcBef>
                <a:spcPct val="20000"/>
              </a:spcBef>
              <a:spcAft>
                <a:spcPct val="0"/>
              </a:spcAft>
              <a:buClr>
                <a:schemeClr val="accent1"/>
              </a:buClr>
              <a:buFont typeface="Arial" pitchFamily="34" charset="0"/>
              <a:buChar char="»"/>
              <a:defRPr sz="1600">
                <a:solidFill>
                  <a:schemeClr val="tx1"/>
                </a:solidFill>
                <a:latin typeface="Frutiger 45 Light"/>
              </a:defRPr>
            </a:lvl9pPr>
          </a:lstStyle>
          <a:p>
            <a:pPr eaLnBrk="1" hangingPunct="1">
              <a:spcBef>
                <a:spcPct val="0"/>
              </a:spcBef>
              <a:spcAft>
                <a:spcPts val="600"/>
              </a:spcAft>
              <a:buClrTx/>
              <a:buSzTx/>
              <a:buFontTx/>
              <a:buNone/>
              <a:defRPr/>
            </a:pPr>
            <a:r>
              <a:rPr lang="en-AU" altLang="en-US" sz="2200" dirty="0" smtClean="0">
                <a:latin typeface="+mn-lt"/>
                <a:cs typeface="Arial" panose="020B0604020202020204" pitchFamily="34" charset="0"/>
              </a:rPr>
              <a:t>IDM an output of an Australian Research Council Linkage Grant </a:t>
            </a:r>
          </a:p>
          <a:p>
            <a:pPr eaLnBrk="1" hangingPunct="1">
              <a:spcBef>
                <a:spcPct val="0"/>
              </a:spcBef>
              <a:spcAft>
                <a:spcPts val="600"/>
              </a:spcAft>
              <a:buClrTx/>
              <a:buSzTx/>
              <a:buFontTx/>
              <a:buNone/>
              <a:defRPr/>
            </a:pPr>
            <a:r>
              <a:rPr lang="en-AU" altLang="en-US" sz="2200" dirty="0" smtClean="0">
                <a:latin typeface="+mn-lt"/>
                <a:cs typeface="Arial" panose="020B0604020202020204" pitchFamily="34" charset="0"/>
              </a:rPr>
              <a:t>(LP 0989385)</a:t>
            </a:r>
          </a:p>
          <a:p>
            <a:pPr eaLnBrk="1" hangingPunct="1">
              <a:spcBef>
                <a:spcPct val="0"/>
              </a:spcBef>
              <a:spcAft>
                <a:spcPts val="600"/>
              </a:spcAft>
              <a:buClrTx/>
              <a:buSzTx/>
              <a:buFontTx/>
              <a:buNone/>
              <a:defRPr/>
            </a:pPr>
            <a:r>
              <a:rPr lang="en-AU" altLang="en-US" sz="2200" dirty="0">
                <a:latin typeface="+mn-lt"/>
                <a:cs typeface="Arial" panose="020B0604020202020204" pitchFamily="34" charset="0"/>
              </a:rPr>
              <a:t/>
            </a:r>
            <a:br>
              <a:rPr lang="en-AU" altLang="en-US" sz="2200" dirty="0">
                <a:latin typeface="+mn-lt"/>
                <a:cs typeface="Arial" panose="020B0604020202020204" pitchFamily="34" charset="0"/>
              </a:rPr>
            </a:br>
            <a:r>
              <a:rPr lang="en-AU" altLang="en-US" sz="2200" dirty="0" smtClean="0">
                <a:latin typeface="+mn-lt"/>
                <a:cs typeface="Arial" panose="020B0604020202020204" pitchFamily="34" charset="0"/>
              </a:rPr>
              <a:t>Housed and led by the </a:t>
            </a:r>
            <a:r>
              <a:rPr lang="en-AU" altLang="en-US" sz="2200" dirty="0">
                <a:latin typeface="+mn-lt"/>
                <a:cs typeface="Arial" panose="020B0604020202020204" pitchFamily="34" charset="0"/>
              </a:rPr>
              <a:t>Australian National </a:t>
            </a:r>
            <a:r>
              <a:rPr lang="en-AU" altLang="en-US" sz="2200" dirty="0" smtClean="0">
                <a:latin typeface="+mn-lt"/>
                <a:cs typeface="Arial" panose="020B0604020202020204" pitchFamily="34" charset="0"/>
              </a:rPr>
              <a:t>University, with additional funding &amp; in-kind support from:</a:t>
            </a:r>
          </a:p>
          <a:p>
            <a:pPr marL="825750" indent="-285750" eaLnBrk="1" hangingPunct="1">
              <a:spcBef>
                <a:spcPts val="528"/>
              </a:spcBef>
              <a:spcAft>
                <a:spcPts val="600"/>
              </a:spcAft>
              <a:buClr>
                <a:srgbClr val="1E5D85"/>
              </a:buClr>
              <a:defRPr/>
            </a:pPr>
            <a:r>
              <a:rPr lang="en-AU" altLang="en-US" sz="2200" dirty="0" smtClean="0">
                <a:latin typeface="+mn-lt"/>
                <a:cs typeface="Arial" panose="020B0604020202020204" pitchFamily="34" charset="0"/>
              </a:rPr>
              <a:t>International Women’s Development Agency </a:t>
            </a:r>
            <a:br>
              <a:rPr lang="en-AU" altLang="en-US" sz="2200" dirty="0" smtClean="0">
                <a:latin typeface="+mn-lt"/>
                <a:cs typeface="Arial" panose="020B0604020202020204" pitchFamily="34" charset="0"/>
              </a:rPr>
            </a:br>
            <a:r>
              <a:rPr lang="en-AU" altLang="en-US" sz="2200" dirty="0" smtClean="0">
                <a:latin typeface="+mn-lt"/>
                <a:cs typeface="Arial" panose="020B0604020202020204" pitchFamily="34" charset="0"/>
              </a:rPr>
              <a:t>(linkage partner)</a:t>
            </a:r>
          </a:p>
          <a:p>
            <a:pPr marL="825750" indent="-285750" eaLnBrk="1" hangingPunct="1">
              <a:spcBef>
                <a:spcPts val="528"/>
              </a:spcBef>
              <a:spcAft>
                <a:spcPts val="600"/>
              </a:spcAft>
              <a:buClr>
                <a:srgbClr val="1E5D85"/>
              </a:buClr>
              <a:defRPr/>
            </a:pPr>
            <a:r>
              <a:rPr lang="en-AU" altLang="en-US" sz="2200" dirty="0" smtClean="0">
                <a:latin typeface="+mn-lt"/>
                <a:cs typeface="Arial" panose="020B0604020202020204" pitchFamily="34" charset="0"/>
              </a:rPr>
              <a:t>Oxfam Great Britain (Southern Africa), Oxfam America</a:t>
            </a:r>
          </a:p>
          <a:p>
            <a:pPr marL="825750" indent="-285750" eaLnBrk="1" hangingPunct="1">
              <a:spcBef>
                <a:spcPts val="528"/>
              </a:spcBef>
              <a:spcAft>
                <a:spcPts val="600"/>
              </a:spcAft>
              <a:buClr>
                <a:srgbClr val="1E5D85"/>
              </a:buClr>
              <a:defRPr/>
            </a:pPr>
            <a:r>
              <a:rPr lang="en-AU" altLang="en-US" sz="2200" dirty="0" smtClean="0">
                <a:latin typeface="+mn-lt"/>
                <a:cs typeface="Arial" panose="020B0604020202020204" pitchFamily="34" charset="0"/>
              </a:rPr>
              <a:t>Philippines Health &amp; Social Science Association</a:t>
            </a:r>
          </a:p>
          <a:p>
            <a:pPr marL="825750" indent="-285750" eaLnBrk="1" hangingPunct="1">
              <a:spcBef>
                <a:spcPts val="528"/>
              </a:spcBef>
              <a:spcAft>
                <a:spcPts val="600"/>
              </a:spcAft>
              <a:buClr>
                <a:srgbClr val="1E5D85"/>
              </a:buClr>
              <a:defRPr/>
            </a:pPr>
            <a:r>
              <a:rPr lang="en-AU" altLang="en-US" sz="2200" dirty="0" smtClean="0">
                <a:latin typeface="+mn-lt"/>
                <a:cs typeface="Arial" panose="020B0604020202020204" pitchFamily="34" charset="0"/>
              </a:rPr>
              <a:t>University of Colorado at Boulder</a:t>
            </a:r>
          </a:p>
          <a:p>
            <a:pPr marL="1089025" lvl="1" indent="-342900" eaLnBrk="1" hangingPunct="1">
              <a:spcBef>
                <a:spcPct val="0"/>
              </a:spcBef>
              <a:buClr>
                <a:schemeClr val="tx2"/>
              </a:buClr>
              <a:defRPr/>
            </a:pPr>
            <a:r>
              <a:rPr lang="en-US" altLang="en-US" dirty="0" smtClean="0">
                <a:latin typeface="+mn-lt"/>
                <a:cs typeface="Arial" panose="020B0604020202020204" pitchFamily="34" charset="0"/>
              </a:rPr>
              <a:t>And significant additional support from Oslo University</a:t>
            </a:r>
            <a:endParaRPr lang="en-AU" altLang="en-US" dirty="0" smtClean="0">
              <a:latin typeface="+mn-lt"/>
              <a:cs typeface="Arial" panose="020B0604020202020204" pitchFamily="34" charset="0"/>
            </a:endParaRPr>
          </a:p>
        </p:txBody>
      </p:sp>
      <p:sp>
        <p:nvSpPr>
          <p:cNvPr id="5" name="Rectangle 4"/>
          <p:cNvSpPr/>
          <p:nvPr/>
        </p:nvSpPr>
        <p:spPr>
          <a:xfrm>
            <a:off x="179512" y="116632"/>
            <a:ext cx="8758458" cy="892552"/>
          </a:xfrm>
          <a:prstGeom prst="rect">
            <a:avLst/>
          </a:prstGeom>
        </p:spPr>
        <p:txBody>
          <a:bodyPr wrap="square">
            <a:spAutoFit/>
          </a:bodyPr>
          <a:lstStyle/>
          <a:p>
            <a:r>
              <a:rPr lang="en-AU" sz="2600" spc="-50" dirty="0">
                <a:solidFill>
                  <a:schemeClr val="bg1"/>
                </a:solidFill>
              </a:rPr>
              <a:t>FROM CRITIQUE TO CHANGE </a:t>
            </a:r>
          </a:p>
          <a:p>
            <a:r>
              <a:rPr lang="en-AU" sz="2600" spc="-50" dirty="0" smtClean="0">
                <a:solidFill>
                  <a:schemeClr val="bg1"/>
                </a:solidFill>
              </a:rPr>
              <a:t>AN INTERNATIONAL RESEARCH COLLABORATION</a:t>
            </a:r>
          </a:p>
        </p:txBody>
      </p:sp>
    </p:spTree>
    <p:extLst>
      <p:ext uri="{BB962C8B-B14F-4D97-AF65-F5344CB8AC3E}">
        <p14:creationId xmlns:p14="http://schemas.microsoft.com/office/powerpoint/2010/main" val="331416115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7497" y="404664"/>
            <a:ext cx="8229600" cy="573751"/>
          </a:xfrm>
        </p:spPr>
        <p:txBody>
          <a:bodyPr>
            <a:normAutofit/>
          </a:bodyPr>
          <a:lstStyle/>
          <a:p>
            <a:r>
              <a:rPr lang="en-US" sz="3000" dirty="0"/>
              <a:t>GROUNDED IN LOCAL CONTEXTS</a:t>
            </a:r>
          </a:p>
        </p:txBody>
      </p:sp>
      <p:pic>
        <p:nvPicPr>
          <p:cNvPr id="8" name="Picture 314" descr="Bajao pic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85" r="11360" b="14776"/>
          <a:stretch/>
        </p:blipFill>
        <p:spPr bwMode="auto">
          <a:xfrm>
            <a:off x="5960852" y="3776014"/>
            <a:ext cx="3234906" cy="2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1"/>
          <p:cNvSpPr>
            <a:spLocks noGrp="1"/>
          </p:cNvSpPr>
          <p:nvPr>
            <p:ph idx="4294967295"/>
          </p:nvPr>
        </p:nvSpPr>
        <p:spPr>
          <a:xfrm>
            <a:off x="252162" y="2215724"/>
            <a:ext cx="4977776" cy="937703"/>
          </a:xfrm>
          <a:prstGeom prst="rect">
            <a:avLst/>
          </a:prstGeom>
        </p:spPr>
        <p:txBody>
          <a:bodyPr>
            <a:noAutofit/>
          </a:bodyPr>
          <a:lstStyle/>
          <a:p>
            <a:pPr>
              <a:spcBef>
                <a:spcPts val="600"/>
              </a:spcBef>
              <a:buClr>
                <a:srgbClr val="1D5E86"/>
              </a:buClr>
              <a:buFont typeface="Wingdings" charset="2"/>
              <a:buChar char="§"/>
            </a:pPr>
            <a:r>
              <a:rPr lang="en-AU" altLang="en-US" sz="1900" dirty="0">
                <a:latin typeface="Arial"/>
                <a:cs typeface="Arial"/>
              </a:rPr>
              <a:t>Pacific (Fiji)</a:t>
            </a:r>
          </a:p>
          <a:p>
            <a:pPr>
              <a:spcBef>
                <a:spcPts val="600"/>
              </a:spcBef>
              <a:buClr>
                <a:srgbClr val="1D5E86"/>
              </a:buClr>
              <a:buFont typeface="Wingdings" charset="2"/>
              <a:buChar char="§"/>
            </a:pPr>
            <a:r>
              <a:rPr lang="en-AU" altLang="en-US" sz="1900" dirty="0">
                <a:latin typeface="Arial"/>
                <a:cs typeface="Arial"/>
              </a:rPr>
              <a:t>South East Asia (Indonesia, Philippines)</a:t>
            </a:r>
          </a:p>
          <a:p>
            <a:pPr>
              <a:spcBef>
                <a:spcPts val="600"/>
              </a:spcBef>
              <a:buClr>
                <a:srgbClr val="1D5E86"/>
              </a:buClr>
              <a:buFont typeface="Wingdings" charset="2"/>
              <a:buChar char="§"/>
            </a:pPr>
            <a:r>
              <a:rPr lang="en-AU" altLang="en-US" sz="1900" dirty="0">
                <a:latin typeface="Arial"/>
                <a:cs typeface="Arial"/>
              </a:rPr>
              <a:t>Southern Africa (Angola, Malawi, Mozambique)</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2099" t="291" r="16468" b="29869"/>
          <a:stretch/>
        </p:blipFill>
        <p:spPr>
          <a:xfrm>
            <a:off x="5960853" y="1646011"/>
            <a:ext cx="3183147" cy="2130003"/>
          </a:xfrm>
          <a:prstGeom prst="rect">
            <a:avLst/>
          </a:prstGeom>
        </p:spPr>
      </p:pic>
      <p:sp>
        <p:nvSpPr>
          <p:cNvPr id="11" name="Rectangle 10"/>
          <p:cNvSpPr/>
          <p:nvPr/>
        </p:nvSpPr>
        <p:spPr>
          <a:xfrm>
            <a:off x="267496" y="3763433"/>
            <a:ext cx="3944463" cy="1467068"/>
          </a:xfrm>
          <a:prstGeom prst="rect">
            <a:avLst/>
          </a:prstGeom>
        </p:spPr>
        <p:txBody>
          <a:bodyPr wrap="square">
            <a:spAutoFit/>
          </a:bodyPr>
          <a:lstStyle/>
          <a:p>
            <a:pPr>
              <a:spcAft>
                <a:spcPts val="1200"/>
              </a:spcAft>
              <a:buClr>
                <a:schemeClr val="tx2"/>
              </a:buClr>
            </a:pPr>
            <a:r>
              <a:rPr lang="en-AU" altLang="en-US" sz="1900" b="1" dirty="0" smtClean="0">
                <a:solidFill>
                  <a:srgbClr val="1D5E86"/>
                </a:solidFill>
                <a:latin typeface="Arial"/>
                <a:cs typeface="Arial"/>
              </a:rPr>
              <a:t>3 AGE COHORTS AT EACH SITE</a:t>
            </a:r>
            <a:endParaRPr lang="en-AU" altLang="en-US" sz="1900" b="1" dirty="0">
              <a:solidFill>
                <a:srgbClr val="1D5E86"/>
              </a:solidFill>
              <a:latin typeface="Arial"/>
              <a:cs typeface="Arial"/>
            </a:endParaRPr>
          </a:p>
          <a:p>
            <a:pPr marL="342900" indent="-342900">
              <a:spcAft>
                <a:spcPts val="200"/>
              </a:spcAft>
              <a:buClr>
                <a:schemeClr val="tx2"/>
              </a:buClr>
              <a:buFont typeface="Wingdings" charset="2"/>
              <a:buChar char="§"/>
            </a:pPr>
            <a:r>
              <a:rPr lang="en-AU" altLang="en-US" sz="1900" dirty="0">
                <a:latin typeface="Arial"/>
                <a:cs typeface="Arial"/>
              </a:rPr>
              <a:t>Young women and men</a:t>
            </a:r>
          </a:p>
          <a:p>
            <a:pPr marL="342900" indent="-342900">
              <a:spcAft>
                <a:spcPts val="200"/>
              </a:spcAft>
              <a:buClr>
                <a:schemeClr val="tx2"/>
              </a:buClr>
              <a:buFont typeface="Wingdings" charset="2"/>
              <a:buChar char="§"/>
            </a:pPr>
            <a:r>
              <a:rPr lang="en-AU" altLang="en-US" sz="1900" dirty="0">
                <a:latin typeface="Arial"/>
                <a:cs typeface="Arial"/>
              </a:rPr>
              <a:t>Middle age women and men</a:t>
            </a:r>
          </a:p>
          <a:p>
            <a:pPr marL="342900" indent="-342900">
              <a:spcAft>
                <a:spcPts val="200"/>
              </a:spcAft>
              <a:buClr>
                <a:schemeClr val="tx2"/>
              </a:buClr>
              <a:buFont typeface="Wingdings" charset="2"/>
              <a:buChar char="§"/>
            </a:pPr>
            <a:r>
              <a:rPr lang="en-AU" altLang="en-US" sz="1900" dirty="0">
                <a:latin typeface="Arial"/>
                <a:cs typeface="Arial"/>
              </a:rPr>
              <a:t>Older women and men</a:t>
            </a:r>
          </a:p>
        </p:txBody>
      </p:sp>
      <p:sp>
        <p:nvSpPr>
          <p:cNvPr id="4" name="Rectangle 3"/>
          <p:cNvSpPr/>
          <p:nvPr/>
        </p:nvSpPr>
        <p:spPr>
          <a:xfrm>
            <a:off x="267502" y="1849549"/>
            <a:ext cx="4267515" cy="384721"/>
          </a:xfrm>
          <a:prstGeom prst="rect">
            <a:avLst/>
          </a:prstGeom>
        </p:spPr>
        <p:txBody>
          <a:bodyPr wrap="none">
            <a:spAutoFit/>
          </a:bodyPr>
          <a:lstStyle/>
          <a:p>
            <a:r>
              <a:rPr lang="en-AU" sz="1900" b="1" spc="-50" dirty="0">
                <a:solidFill>
                  <a:srgbClr val="1D5E86"/>
                </a:solidFill>
                <a:latin typeface="Arial"/>
                <a:cs typeface="Arial"/>
              </a:rPr>
              <a:t>6</a:t>
            </a:r>
            <a:r>
              <a:rPr lang="en-AU" sz="1900" b="1" spc="-50" dirty="0" smtClean="0">
                <a:solidFill>
                  <a:srgbClr val="1D5E86"/>
                </a:solidFill>
                <a:latin typeface="Arial"/>
                <a:cs typeface="Arial"/>
              </a:rPr>
              <a:t> </a:t>
            </a:r>
            <a:r>
              <a:rPr lang="en-AU" sz="1900" b="1" spc="-50" dirty="0">
                <a:solidFill>
                  <a:srgbClr val="1D5E86"/>
                </a:solidFill>
                <a:latin typeface="Arial"/>
                <a:cs typeface="Arial"/>
              </a:rPr>
              <a:t>COUNTRIES, 18 RESEARCH SITES</a:t>
            </a:r>
            <a:endParaRPr lang="en-AU" sz="1900" b="1" dirty="0">
              <a:solidFill>
                <a:srgbClr val="1D5E86"/>
              </a:solidFill>
              <a:latin typeface="Arial"/>
              <a:cs typeface="Arial"/>
            </a:endParaRPr>
          </a:p>
        </p:txBody>
      </p:sp>
    </p:spTree>
    <p:extLst>
      <p:ext uri="{BB962C8B-B14F-4D97-AF65-F5344CB8AC3E}">
        <p14:creationId xmlns:p14="http://schemas.microsoft.com/office/powerpoint/2010/main" val="24316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060" y="404664"/>
            <a:ext cx="8229600" cy="573751"/>
          </a:xfrm>
        </p:spPr>
        <p:txBody>
          <a:bodyPr>
            <a:normAutofit/>
          </a:bodyPr>
          <a:lstStyle/>
          <a:p>
            <a:r>
              <a:rPr lang="en-US" sz="3000" dirty="0"/>
              <a:t>THREE-PHASE RESEARCH DESIGN</a:t>
            </a:r>
          </a:p>
        </p:txBody>
      </p:sp>
      <p:sp>
        <p:nvSpPr>
          <p:cNvPr id="12" name="Content Placeholder 11"/>
          <p:cNvSpPr txBox="1">
            <a:spLocks/>
          </p:cNvSpPr>
          <p:nvPr/>
        </p:nvSpPr>
        <p:spPr bwMode="auto">
          <a:xfrm>
            <a:off x="252073" y="1865303"/>
            <a:ext cx="5432735" cy="3632953"/>
          </a:xfrm>
          <a:prstGeom prst="rect">
            <a:avLst/>
          </a:prstGeom>
          <a:noFill/>
          <a:ln w="9525">
            <a:noFill/>
            <a:miter lim="800000"/>
            <a:headEnd/>
            <a:tailEnd/>
          </a:ln>
        </p:spPr>
        <p:txBody>
          <a:bodyPr/>
          <a:lstStyle/>
          <a:p>
            <a:pPr>
              <a:spcBef>
                <a:spcPts val="528"/>
              </a:spcBef>
              <a:spcAft>
                <a:spcPts val="600"/>
              </a:spcAft>
              <a:buClr>
                <a:srgbClr val="336699"/>
              </a:buClr>
              <a:tabLst>
                <a:tab pos="1878013" algn="l"/>
                <a:tab pos="2322513" algn="l"/>
              </a:tabLst>
              <a:defRPr/>
            </a:pPr>
            <a:r>
              <a:rPr lang="en-AU" sz="1900" b="1" dirty="0">
                <a:solidFill>
                  <a:srgbClr val="1D5E86"/>
                </a:solidFill>
                <a:latin typeface="Arial"/>
                <a:cs typeface="Arial"/>
              </a:rPr>
              <a:t>PHASE 1: QUALITATIVE </a:t>
            </a:r>
            <a:r>
              <a:rPr lang="en-AU" sz="1900" dirty="0">
                <a:solidFill>
                  <a:srgbClr val="1D5E86"/>
                </a:solidFill>
                <a:latin typeface="Arial"/>
                <a:cs typeface="Arial"/>
              </a:rPr>
              <a:t/>
            </a:r>
            <a:br>
              <a:rPr lang="en-AU" sz="1900" dirty="0">
                <a:solidFill>
                  <a:srgbClr val="1D5E86"/>
                </a:solidFill>
                <a:latin typeface="Arial"/>
                <a:cs typeface="Arial"/>
              </a:rPr>
            </a:br>
            <a:r>
              <a:rPr lang="en-AU" sz="1900" dirty="0">
                <a:latin typeface="Arial"/>
                <a:cs typeface="Arial"/>
              </a:rPr>
              <a:t>Participatory research, to gain insight &amp; understanding (~ 1,115 people)</a:t>
            </a:r>
          </a:p>
          <a:p>
            <a:pPr>
              <a:spcBef>
                <a:spcPts val="528"/>
              </a:spcBef>
              <a:spcAft>
                <a:spcPts val="600"/>
              </a:spcAft>
              <a:buClr>
                <a:srgbClr val="336699"/>
              </a:buClr>
              <a:tabLst>
                <a:tab pos="2249488" algn="l"/>
              </a:tabLst>
              <a:defRPr/>
            </a:pPr>
            <a:r>
              <a:rPr lang="en-AU" sz="1900" b="1" dirty="0">
                <a:solidFill>
                  <a:srgbClr val="1D5E86"/>
                </a:solidFill>
                <a:latin typeface="Arial"/>
                <a:cs typeface="Arial"/>
              </a:rPr>
              <a:t>PHASE 2: RANKING</a:t>
            </a:r>
            <a:r>
              <a:rPr lang="en-AU" sz="1900" b="1" dirty="0">
                <a:latin typeface="Arial"/>
                <a:cs typeface="Arial"/>
              </a:rPr>
              <a:t/>
            </a:r>
            <a:br>
              <a:rPr lang="en-AU" sz="1900" b="1" dirty="0">
                <a:latin typeface="Arial"/>
                <a:cs typeface="Arial"/>
              </a:rPr>
            </a:br>
            <a:r>
              <a:rPr lang="en-AU" sz="1900" dirty="0">
                <a:latin typeface="Arial"/>
                <a:cs typeface="Arial"/>
              </a:rPr>
              <a:t>Dimension preference, to gauge priorities &amp; gaps (~ 1,800 people)</a:t>
            </a:r>
          </a:p>
          <a:p>
            <a:pPr>
              <a:spcBef>
                <a:spcPts val="528"/>
              </a:spcBef>
              <a:spcAft>
                <a:spcPts val="600"/>
              </a:spcAft>
              <a:buClr>
                <a:srgbClr val="336699"/>
              </a:buClr>
              <a:tabLst>
                <a:tab pos="2249488" algn="l"/>
              </a:tabLst>
              <a:defRPr/>
            </a:pPr>
            <a:r>
              <a:rPr lang="en-AU" sz="1900" b="1" spc="-50" dirty="0">
                <a:solidFill>
                  <a:srgbClr val="1D5E86"/>
                </a:solidFill>
                <a:latin typeface="Arial"/>
                <a:cs typeface="Arial"/>
              </a:rPr>
              <a:t>PHASE 3: DEVELOPING AND TRIALLING </a:t>
            </a:r>
            <a:r>
              <a:rPr lang="en-AU" sz="1900" b="1" spc="-50" dirty="0" smtClean="0">
                <a:solidFill>
                  <a:srgbClr val="1D5E86"/>
                </a:solidFill>
                <a:latin typeface="Arial"/>
                <a:cs typeface="Arial"/>
              </a:rPr>
              <a:t/>
            </a:r>
            <a:br>
              <a:rPr lang="en-AU" sz="1900" b="1" spc="-50" dirty="0" smtClean="0">
                <a:solidFill>
                  <a:srgbClr val="1D5E86"/>
                </a:solidFill>
                <a:latin typeface="Arial"/>
                <a:cs typeface="Arial"/>
              </a:rPr>
            </a:br>
            <a:r>
              <a:rPr lang="en-AU" sz="1900" b="1" spc="-50" dirty="0" smtClean="0">
                <a:solidFill>
                  <a:srgbClr val="1D5E86"/>
                </a:solidFill>
                <a:latin typeface="Arial"/>
                <a:cs typeface="Arial"/>
              </a:rPr>
              <a:t>THE </a:t>
            </a:r>
            <a:r>
              <a:rPr lang="en-AU" sz="1900" b="1" spc="-50" dirty="0">
                <a:solidFill>
                  <a:srgbClr val="1D5E86"/>
                </a:solidFill>
                <a:latin typeface="Arial"/>
                <a:cs typeface="Arial"/>
              </a:rPr>
              <a:t>IDM</a:t>
            </a:r>
            <a:br>
              <a:rPr lang="en-AU" sz="1900" b="1" spc="-50" dirty="0">
                <a:solidFill>
                  <a:srgbClr val="1D5E86"/>
                </a:solidFill>
                <a:latin typeface="Arial"/>
                <a:cs typeface="Arial"/>
              </a:rPr>
            </a:br>
            <a:r>
              <a:rPr lang="en-AU" sz="1900" spc="-50" dirty="0">
                <a:latin typeface="Arial"/>
                <a:cs typeface="Arial"/>
              </a:rPr>
              <a:t>Nationally representative survey in the</a:t>
            </a:r>
            <a:r>
              <a:rPr lang="en-AU" sz="1900" b="1" spc="-50" dirty="0">
                <a:latin typeface="Arial"/>
                <a:cs typeface="Arial"/>
              </a:rPr>
              <a:t> </a:t>
            </a:r>
            <a:r>
              <a:rPr lang="en-AU" sz="1900" spc="-50" dirty="0">
                <a:latin typeface="Arial"/>
                <a:cs typeface="Arial"/>
              </a:rPr>
              <a:t>Philippines (~ 1,800 people)</a:t>
            </a:r>
          </a:p>
        </p:txBody>
      </p:sp>
      <p:pic>
        <p:nvPicPr>
          <p:cNvPr id="14" name="Picture 2" descr="L:\130 CaF\Publications\RPA publications\Gender Matters\Issue 4\GM Artwork\Gender Matters photos\can't use\Gender Matters-Fiji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rcRect l="1648" r="-1"/>
          <a:stretch/>
        </p:blipFill>
        <p:spPr bwMode="auto">
          <a:xfrm>
            <a:off x="5941991" y="1641027"/>
            <a:ext cx="3202009" cy="23821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8000" contrast="-29000"/>
                    </a14:imgEffect>
                  </a14:imgLayer>
                </a14:imgProps>
              </a:ext>
              <a:ext uri="{28A0092B-C50C-407E-A947-70E740481C1C}">
                <a14:useLocalDpi xmlns:a14="http://schemas.microsoft.com/office/drawing/2010/main" val="0"/>
              </a:ext>
            </a:extLst>
          </a:blip>
          <a:srcRect l="2063" r="2319" b="16147"/>
          <a:stretch/>
        </p:blipFill>
        <p:spPr>
          <a:xfrm>
            <a:off x="5943601" y="3937033"/>
            <a:ext cx="3200400" cy="2071799"/>
          </a:xfrm>
          <a:prstGeom prst="rect">
            <a:avLst/>
          </a:prstGeom>
        </p:spPr>
      </p:pic>
    </p:spTree>
    <p:extLst>
      <p:ext uri="{BB962C8B-B14F-4D97-AF65-F5344CB8AC3E}">
        <p14:creationId xmlns:p14="http://schemas.microsoft.com/office/powerpoint/2010/main" val="682749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W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DM Communications - Inception Workshop v1 BB" id="{CF54F840-4D02-A544-9B49-2B5326025EA3}" vid="{A2C1CE31-9048-D846-82B3-7D5C6A3B9852}"/>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DM Communications - Inception Workshop v1 BB" id="{CF54F840-4D02-A544-9B49-2B5326025EA3}" vid="{A2C1CE31-9048-D846-82B3-7D5C6A3B9852}"/>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DM Communications - Inception Workshop v1 BB" id="{CF54F840-4D02-A544-9B49-2B5326025EA3}" vid="{A2C1CE31-9048-D846-82B3-7D5C6A3B9852}"/>
    </a:ext>
  </a:extLst>
</a:theme>
</file>

<file path=docProps/app.xml><?xml version="1.0" encoding="utf-8"?>
<Properties xmlns="http://schemas.openxmlformats.org/officeDocument/2006/extended-properties" xmlns:vt="http://schemas.openxmlformats.org/officeDocument/2006/docPropsVTypes">
  <TotalTime>26929</TotalTime>
  <Words>5704</Words>
  <Application>Microsoft Office PowerPoint</Application>
  <PresentationFormat>On-screen Show (4:3)</PresentationFormat>
  <Paragraphs>738</Paragraphs>
  <Slides>43</Slides>
  <Notes>43</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43</vt:i4>
      </vt:variant>
    </vt:vector>
  </HeadingPairs>
  <TitlesOfParts>
    <vt:vector size="62" baseType="lpstr">
      <vt:lpstr>ＭＳ 明朝</vt:lpstr>
      <vt:lpstr>Arial</vt:lpstr>
      <vt:lpstr>Arial Narrow</vt:lpstr>
      <vt:lpstr>Calibri</vt:lpstr>
      <vt:lpstr>Calibri Light</vt:lpstr>
      <vt:lpstr>Cambria</vt:lpstr>
      <vt:lpstr>Times New Roman</vt:lpstr>
      <vt:lpstr>Wingdings</vt:lpstr>
      <vt:lpstr>Office Theme</vt:lpstr>
      <vt:lpstr>4_Custom Design</vt:lpstr>
      <vt:lpstr>1_Custom Design</vt:lpstr>
      <vt:lpstr>Custom Design</vt:lpstr>
      <vt:lpstr>3_Custom Design</vt:lpstr>
      <vt:lpstr>6_Custom Design</vt:lpstr>
      <vt:lpstr>2_Custom Design</vt:lpstr>
      <vt:lpstr>5_Custom Design</vt:lpstr>
      <vt:lpstr>7_Custom Design</vt:lpstr>
      <vt:lpstr>8_Custom Design</vt:lpstr>
      <vt:lpstr>9_Custom Design</vt:lpstr>
      <vt:lpstr>PowerPoint Presentation</vt:lpstr>
      <vt:lpstr>PowerPoint Presentation</vt:lpstr>
      <vt:lpstr>PowerPoint Presentation</vt:lpstr>
      <vt:lpstr>PowerPoint Presentation</vt:lpstr>
      <vt:lpstr>PowerPoint Presentation</vt:lpstr>
      <vt:lpstr>Poor / Not Poor hides information</vt:lpstr>
      <vt:lpstr>PowerPoint Presentation</vt:lpstr>
      <vt:lpstr>GROUNDED IN LOCAL CONTEXTS</vt:lpstr>
      <vt:lpstr>THREE-PHASE RESEARCH DESIGN</vt:lpstr>
      <vt:lpstr>KEY FEATURES OF THE NEW MEASURE</vt:lpstr>
      <vt:lpstr>PowerPoint Presentation</vt:lpstr>
      <vt:lpstr>MULTIDIMENSIONAL</vt:lpstr>
      <vt:lpstr>INCLUDES FINANCIAL STATUS </vt:lpstr>
      <vt:lpstr>SCALAR: MEASURES INTENSITY OF POVERTY</vt:lpstr>
      <vt:lpstr>PowerPoint Presentation</vt:lpstr>
      <vt:lpstr>PowerPoint Presentation</vt:lpstr>
      <vt:lpstr>HOW IT WORKS</vt:lpstr>
      <vt:lpstr>HOW IT WORKS</vt:lpstr>
      <vt:lpstr>HOW IT WORKS</vt:lpstr>
      <vt:lpstr>HOW IT WORKS</vt:lpstr>
      <vt:lpstr>LEVELS OF ANALYSIS</vt:lpstr>
      <vt:lpstr>DISAGGREGATION</vt:lpstr>
      <vt:lpstr>INTERSECTIONALITY</vt:lpstr>
      <vt:lpstr>IDM FIJI STUDY 2015-16</vt:lpstr>
      <vt:lpstr>FIJI EXAMPLE</vt:lpstr>
      <vt:lpstr>FIJI EXAMPLE</vt:lpstr>
      <vt:lpstr>FIJI EXAMPLE</vt:lpstr>
      <vt:lpstr>FIJI EXAMPLE</vt:lpstr>
      <vt:lpstr>FIJI EXAMPLE</vt:lpstr>
      <vt:lpstr>FIJI EXAMPLE</vt:lpstr>
      <vt:lpstr>FIJI EXAMPLE</vt:lpstr>
      <vt:lpstr>FIJI EXAMPLE</vt:lpstr>
      <vt:lpstr>FIJI EXAMPLE</vt:lpstr>
      <vt:lpstr>FIJI EXAMPLE</vt:lpstr>
      <vt:lpstr>A NEW FOUR+ YEAR PROGRAM </vt:lpstr>
      <vt:lpstr>READINESS FOR GLOBAL USE</vt:lpstr>
      <vt:lpstr>COSTS OF DOING AN IDM STUDY</vt:lpstr>
      <vt:lpstr>Back up slides</vt:lpstr>
      <vt:lpstr>INDICATORS</vt:lpstr>
      <vt:lpstr>SURVEY SOURCES</vt:lpstr>
      <vt:lpstr>PowerPoint Presentation</vt:lpstr>
      <vt:lpstr>CONTACTS</vt:lpstr>
      <vt:lpstr>THANK YOU FOR YOUR  INTEREST IN THE IDM</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Crawford</dc:creator>
  <cp:lastModifiedBy>Jo Crawford</cp:lastModifiedBy>
  <cp:revision>596</cp:revision>
  <cp:lastPrinted>2016-08-16T06:55:40Z</cp:lastPrinted>
  <dcterms:created xsi:type="dcterms:W3CDTF">2015-02-20T23:32:47Z</dcterms:created>
  <dcterms:modified xsi:type="dcterms:W3CDTF">2016-09-01T17:06:18Z</dcterms:modified>
</cp:coreProperties>
</file>